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  <p:sldMasterId id="2147483780" r:id="rId6"/>
    <p:sldMasterId id="2147483840" r:id="rId7"/>
    <p:sldMasterId id="2147483852" r:id="rId8"/>
    <p:sldMasterId id="2147483864" r:id="rId9"/>
  </p:sldMasterIdLst>
  <p:notesMasterIdLst>
    <p:notesMasterId r:id="rId27"/>
  </p:notesMasterIdLst>
  <p:sldIdLst>
    <p:sldId id="263" r:id="rId10"/>
    <p:sldId id="264" r:id="rId11"/>
    <p:sldId id="265" r:id="rId12"/>
    <p:sldId id="256" r:id="rId13"/>
    <p:sldId id="279" r:id="rId14"/>
    <p:sldId id="272" r:id="rId15"/>
    <p:sldId id="276" r:id="rId16"/>
    <p:sldId id="271" r:id="rId17"/>
    <p:sldId id="258" r:id="rId18"/>
    <p:sldId id="266" r:id="rId19"/>
    <p:sldId id="275" r:id="rId20"/>
    <p:sldId id="277" r:id="rId21"/>
    <p:sldId id="278" r:id="rId22"/>
    <p:sldId id="274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5F37D1F6-18E4-4580-87CB-AC78453F70F4}">
          <p14:sldIdLst>
            <p14:sldId id="263"/>
            <p14:sldId id="264"/>
            <p14:sldId id="265"/>
            <p14:sldId id="256"/>
            <p14:sldId id="279"/>
            <p14:sldId id="272"/>
            <p14:sldId id="276"/>
            <p14:sldId id="271"/>
            <p14:sldId id="258"/>
            <p14:sldId id="266"/>
            <p14:sldId id="275"/>
            <p14:sldId id="277"/>
            <p14:sldId id="278"/>
            <p14:sldId id="274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emastil 1 -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56" d="100"/>
          <a:sy n="56" d="100"/>
        </p:scale>
        <p:origin x="4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743CD-CD51-42A3-97E8-88651D5A20AF}" type="datetimeFigureOut">
              <a:rPr lang="nb-NO"/>
              <a:t>13.10.2015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12AD2-8114-42F8-8011-65ACC0990B9B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84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2AD2-8114-42F8-8011-65ACC0990B9B}" type="slidenum">
              <a:rPr lang="nb-NO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9856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2AD2-8114-42F8-8011-65ACC0990B9B}" type="slidenum">
              <a:rPr lang="nb-NO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614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2AD2-8114-42F8-8011-65ACC0990B9B}" type="slidenum">
              <a:rPr lang="nb-NO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32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2AD2-8114-42F8-8011-65ACC0990B9B}" type="slidenum">
              <a:rPr lang="nb-NO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346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2AD2-8114-42F8-8011-65ACC0990B9B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17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2AD2-8114-42F8-8011-65ACC0990B9B}" type="slidenum">
              <a:rPr lang="nb-NO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936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2AD2-8114-42F8-8011-65ACC0990B9B}" type="slidenum">
              <a:rPr lang="nb-NO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33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2AD2-8114-42F8-8011-65ACC0990B9B}" type="slidenum">
              <a:rPr lang="nb-NO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69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2AD2-8114-42F8-8011-65ACC0990B9B}" type="slidenum">
              <a:rPr lang="nb-NO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294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2AD2-8114-42F8-8011-65ACC0990B9B}" type="slidenum">
              <a:rPr lang="nb-NO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6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2AD2-8114-42F8-8011-65ACC0990B9B}" type="slidenum">
              <a:rPr lang="nb-NO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1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169942-DBBB-465C-AE07-6CD709252BDC}" type="datetimeFigureOut">
              <a:rPr lang="nb-NO" smtClean="0">
                <a:solidFill>
                  <a:srgbClr val="CCD1B9"/>
                </a:solidFill>
              </a:rPr>
              <a:pPr/>
              <a:t>13.10.2015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1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7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169942-DBBB-465C-AE07-6CD709252BDC}" type="datetimeFigureOut">
              <a:rPr lang="nb-NO" smtClean="0"/>
              <a:pPr/>
              <a:t>13.10.2015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9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20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7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36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CCD1B9"/>
                </a:solidFill>
              </a:rPr>
              <a:pPr/>
              <a:t>13.10.2015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16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58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39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169942-DBBB-465C-AE07-6CD709252BDC}" type="datetimeFigureOut">
              <a:rPr lang="nb-NO" smtClean="0">
                <a:solidFill>
                  <a:srgbClr val="CCD1B9"/>
                </a:solidFill>
              </a:rPr>
              <a:pPr/>
              <a:t>13.10.2015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4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169942-DBBB-465C-AE07-6CD709252BDC}" type="datetimeFigureOut">
              <a:rPr lang="nb-NO" smtClean="0"/>
              <a:pPr/>
              <a:t>13.10.2015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79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4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4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3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CCD1B9"/>
                </a:solidFill>
              </a:rPr>
              <a:pPr/>
              <a:t>13.10.2015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26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15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06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169942-DBBB-465C-AE07-6CD709252BDC}" type="datetimeFigureOut">
              <a:rPr lang="nb-NO" smtClean="0">
                <a:solidFill>
                  <a:srgbClr val="CCD1B9"/>
                </a:solidFill>
              </a:rPr>
              <a:pPr/>
              <a:t>13.10.2015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3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169942-DBBB-465C-AE07-6CD709252BDC}" type="datetimeFigureOut">
              <a:rPr lang="nb-NO" smtClean="0"/>
              <a:pPr/>
              <a:t>13.10.2015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6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1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26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10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46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CCD1B9"/>
                </a:solidFill>
              </a:rPr>
              <a:pPr/>
              <a:t>13.10.2015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17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33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36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169942-DBBB-465C-AE07-6CD709252BDC}" type="datetimeFigureOut">
              <a:rPr lang="nb-NO" smtClean="0">
                <a:solidFill>
                  <a:srgbClr val="CCD1B9"/>
                </a:solidFill>
              </a:rPr>
              <a:pPr/>
              <a:t>13.10.2015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0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0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169942-DBBB-465C-AE07-6CD709252BDC}" type="datetimeFigureOut">
              <a:rPr lang="nb-NO" smtClean="0"/>
              <a:pPr/>
              <a:t>13.10.2015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4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61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01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32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2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CCD1B9"/>
                </a:solidFill>
              </a:rPr>
              <a:pPr/>
              <a:t>13.10.2015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71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23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64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169942-DBBB-465C-AE07-6CD709252BDC}" type="datetimeFigureOut">
              <a:rPr lang="nb-NO" smtClean="0">
                <a:solidFill>
                  <a:srgbClr val="CCD1B9"/>
                </a:solidFill>
              </a:rPr>
              <a:pPr/>
              <a:t>13.10.2015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3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169942-DBBB-465C-AE07-6CD709252BDC}" type="datetimeFigureOut">
              <a:rPr lang="nb-NO" smtClean="0"/>
              <a:pPr/>
              <a:t>13.10.2015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3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2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75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8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63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52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CCD1B9"/>
                </a:solidFill>
              </a:rPr>
              <a:pPr/>
              <a:t>13.10.2015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00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CCD1B9"/>
                </a:solidFill>
              </a:rPr>
              <a:pPr/>
              <a:t>‹#›</a:t>
            </a:fld>
            <a:endParaRPr lang="nb-NO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3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0169942-DBBB-465C-AE07-6CD709252BDC}" type="datetimeFigureOut">
              <a:rPr lang="nb-NO" smtClean="0"/>
              <a:t>13.10.2015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78E13E7-95E9-4D53-BF9D-FD639E8B4F31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9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2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0169942-DBBB-465C-AE07-6CD709252BDC}" type="datetimeFigureOut">
              <a:rPr lang="nb-NO" smtClean="0">
                <a:solidFill>
                  <a:srgbClr val="6E764E"/>
                </a:solidFill>
              </a:rPr>
              <a:pPr/>
              <a:t>13.10.2015</a:t>
            </a:fld>
            <a:endParaRPr lang="nb-NO">
              <a:solidFill>
                <a:srgbClr val="6E76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6E76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78E13E7-95E9-4D53-BF9D-FD639E8B4F31}" type="slidenum">
              <a:rPr lang="nb-NO" smtClean="0">
                <a:solidFill>
                  <a:srgbClr val="6E764E"/>
                </a:solidFill>
              </a:rPr>
              <a:pPr/>
              <a:t>‹#›</a:t>
            </a:fld>
            <a:endParaRPr lang="nb-NO">
              <a:solidFill>
                <a:srgbClr val="6E7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7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756818" y="1719071"/>
            <a:ext cx="5630365" cy="4407408"/>
          </a:xfrm>
        </p:spPr>
        <p:txBody>
          <a:bodyPr>
            <a:normAutofit/>
          </a:bodyPr>
          <a:lstStyle/>
          <a:p>
            <a:r>
              <a:rPr lang="nb-NO" sz="3600" dirty="0"/>
              <a:t> Et håndgripelig verktøy -</a:t>
            </a:r>
          </a:p>
          <a:p>
            <a:pPr lvl="1"/>
            <a:r>
              <a:rPr lang="nb-NO" sz="3200" dirty="0"/>
              <a:t>som forenkler</a:t>
            </a:r>
          </a:p>
          <a:p>
            <a:pPr lvl="1"/>
            <a:r>
              <a:rPr lang="nb-NO" sz="3200" dirty="0"/>
              <a:t>skaper sammenheng</a:t>
            </a:r>
          </a:p>
          <a:p>
            <a:pPr lvl="1"/>
            <a:r>
              <a:rPr lang="nb-NO" sz="3200" dirty="0"/>
              <a:t>skaper helhet</a:t>
            </a:r>
          </a:p>
          <a:p>
            <a:r>
              <a:rPr lang="nb-NO" sz="3600" dirty="0"/>
              <a:t> Vi ønsker å  -</a:t>
            </a:r>
          </a:p>
          <a:p>
            <a:pPr lvl="1"/>
            <a:r>
              <a:rPr lang="nb-NO" sz="3200" dirty="0"/>
              <a:t>Fokusere</a:t>
            </a:r>
          </a:p>
          <a:p>
            <a:pPr lvl="1"/>
            <a:r>
              <a:rPr lang="nb-NO" sz="3200" dirty="0"/>
              <a:t>Inspirere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Håndtrykk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97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" b="97409" l="0" r="98667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732">
            <a:off x="5048053" y="325963"/>
            <a:ext cx="1895868" cy="1219675"/>
          </a:xfrm>
          <a:prstGeom prst="rect">
            <a:avLst/>
          </a:prstGeom>
        </p:spPr>
      </p:pic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nb-NO" b="1" dirty="0" smtClean="0">
                <a:solidFill>
                  <a:schemeClr val="accent1"/>
                </a:solidFill>
              </a:rPr>
              <a:t>Diakoni - menighetens omsorgstjeneste</a:t>
            </a:r>
          </a:p>
          <a:p>
            <a:pPr lvl="1"/>
            <a:r>
              <a:rPr lang="nb-NO" dirty="0" smtClean="0"/>
              <a:t>Diakoni </a:t>
            </a:r>
            <a:r>
              <a:rPr lang="nb-NO" sz="3500" dirty="0">
                <a:latin typeface="Wingdings" pitchFamily="2" charset="2"/>
              </a:rPr>
              <a:t>D C</a:t>
            </a:r>
          </a:p>
          <a:p>
            <a:pPr lvl="1"/>
            <a:r>
              <a:rPr lang="nb-NO" dirty="0" smtClean="0"/>
              <a:t>Ha diakoni fast på sakskartet i menighetsrådsmøtene</a:t>
            </a:r>
          </a:p>
          <a:p>
            <a:pPr lvl="1"/>
            <a:r>
              <a:rPr lang="nb-NO" dirty="0"/>
              <a:t>Start diakoniutvalg i </a:t>
            </a:r>
            <a:r>
              <a:rPr lang="nb-NO" dirty="0" smtClean="0"/>
              <a:t>menigheten</a:t>
            </a:r>
          </a:p>
          <a:p>
            <a:pPr lvl="1"/>
            <a:r>
              <a:rPr lang="nb-NO" dirty="0" smtClean="0"/>
              <a:t>Identifiser menighetens diakonivirksomhet</a:t>
            </a:r>
          </a:p>
          <a:p>
            <a:pPr lvl="1"/>
            <a:r>
              <a:rPr lang="nb-NO" dirty="0"/>
              <a:t> </a:t>
            </a:r>
            <a:r>
              <a:rPr lang="nb-NO" dirty="0" smtClean="0"/>
              <a:t>Bli grønn(</a:t>
            </a:r>
            <a:r>
              <a:rPr lang="nb-NO" dirty="0" err="1" smtClean="0"/>
              <a:t>ere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Diakoniutstillinger</a:t>
            </a:r>
          </a:p>
          <a:p>
            <a:pPr lvl="1"/>
            <a:r>
              <a:rPr lang="nb-NO" dirty="0" smtClean="0"/>
              <a:t>Inkludering av </a:t>
            </a:r>
            <a:r>
              <a:rPr lang="nb-NO" b="1" dirty="0" smtClean="0"/>
              <a:t>alle</a:t>
            </a:r>
          </a:p>
          <a:p>
            <a:pPr lvl="1"/>
            <a:r>
              <a:rPr lang="nb-NO" dirty="0" smtClean="0"/>
              <a:t>Samarbeid diakoni og ungdom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 smtClean="0"/>
              <a:t>Fingertips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Diakoni</a:t>
            </a:r>
            <a:endParaRPr lang="nb-NO" sz="11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700000"/>
            <a:ext cx="1901123" cy="195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3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732">
            <a:off x="5890691" y="389441"/>
            <a:ext cx="1004129" cy="1338839"/>
          </a:xfrm>
          <a:prstGeom prst="rect">
            <a:avLst/>
          </a:prstGeom>
        </p:spPr>
      </p:pic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nb-NO" sz="5100" b="1" dirty="0" smtClean="0">
                <a:solidFill>
                  <a:schemeClr val="accent1"/>
                </a:solidFill>
              </a:rPr>
              <a:t>Gudstjeneste og kirkebygg</a:t>
            </a:r>
          </a:p>
          <a:p>
            <a:pPr marL="45720" indent="0">
              <a:buNone/>
            </a:pPr>
            <a:endParaRPr lang="nb-NO" b="1" dirty="0" smtClean="0">
              <a:solidFill>
                <a:schemeClr val="accent1"/>
              </a:solidFill>
            </a:endParaRPr>
          </a:p>
          <a:p>
            <a:pPr lvl="0"/>
            <a:r>
              <a:rPr lang="nb-NO" sz="4000" dirty="0"/>
              <a:t>Gudstjenesten – menighetens hjerte </a:t>
            </a: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4000" dirty="0" smtClean="0"/>
              <a:t>og pulsslag</a:t>
            </a:r>
            <a:endParaRPr lang="nb-NO" sz="4000" dirty="0"/>
          </a:p>
          <a:p>
            <a:pPr lvl="0"/>
            <a:r>
              <a:rPr lang="nb-NO" sz="4000" dirty="0" smtClean="0"/>
              <a:t>Hvorfor </a:t>
            </a:r>
            <a:r>
              <a:rPr lang="nb-NO" sz="4000" dirty="0"/>
              <a:t>gudstjeneste?</a:t>
            </a:r>
          </a:p>
          <a:p>
            <a:pPr lvl="1"/>
            <a:r>
              <a:rPr lang="nb-NO" sz="4000" dirty="0"/>
              <a:t>Troen kommer av budskapet</a:t>
            </a:r>
          </a:p>
          <a:p>
            <a:pPr lvl="1"/>
            <a:r>
              <a:rPr lang="nb-NO" sz="4000" dirty="0"/>
              <a:t>Bygger et lokalt og verdensvidt fellesskap</a:t>
            </a:r>
          </a:p>
          <a:p>
            <a:pPr lvl="1"/>
            <a:r>
              <a:rPr lang="nb-NO" sz="4000" dirty="0"/>
              <a:t>Holder oss nær troens </a:t>
            </a:r>
            <a:r>
              <a:rPr lang="nb-NO" sz="4000" dirty="0" smtClean="0"/>
              <a:t>kilder</a:t>
            </a:r>
            <a:endParaRPr lang="nb-NO" sz="4000" dirty="0"/>
          </a:p>
          <a:p>
            <a:r>
              <a:rPr lang="nb-NO" sz="4000" dirty="0" smtClean="0"/>
              <a:t>Fornyelse </a:t>
            </a:r>
            <a:r>
              <a:rPr lang="nb-NO" sz="4000" dirty="0"/>
              <a:t>og tradisjon:</a:t>
            </a:r>
            <a:br>
              <a:rPr lang="nb-NO" sz="4000" dirty="0"/>
            </a:br>
            <a:r>
              <a:rPr lang="nb-NO" sz="4000" dirty="0"/>
              <a:t>Bevaring av innholdet - fornyelse av </a:t>
            </a:r>
            <a:r>
              <a:rPr lang="nb-NO" sz="4000" dirty="0" smtClean="0"/>
              <a:t>formen</a:t>
            </a:r>
            <a:endParaRPr lang="nb-NO" sz="4000" dirty="0"/>
          </a:p>
          <a:p>
            <a:pPr lvl="0"/>
            <a:r>
              <a:rPr lang="nb-NO" sz="4000" dirty="0"/>
              <a:t>Kirkebyggene:</a:t>
            </a:r>
            <a:br>
              <a:rPr lang="nb-NO" sz="4000" dirty="0"/>
            </a:br>
            <a:r>
              <a:rPr lang="nb-NO" sz="4000" dirty="0"/>
              <a:t>Gudshus, kulturhus, aktivitetshus, </a:t>
            </a:r>
            <a:r>
              <a:rPr lang="nb-NO" sz="4000" dirty="0" smtClean="0"/>
              <a:t>signalbygg</a:t>
            </a:r>
            <a:endParaRPr lang="nb-NO" sz="4000" dirty="0"/>
          </a:p>
          <a:p>
            <a:pPr lvl="0"/>
            <a:r>
              <a:rPr lang="nb-NO" sz="4000" dirty="0"/>
              <a:t>Gudstjenesten og de unge:</a:t>
            </a:r>
            <a:br>
              <a:rPr lang="nb-NO" sz="4000" dirty="0"/>
            </a:br>
            <a:r>
              <a:rPr lang="nb-NO" sz="4000" dirty="0"/>
              <a:t>Ungdom som er aktive deltakere, får et forhold til kirken</a:t>
            </a:r>
          </a:p>
          <a:p>
            <a:pPr marL="45720" indent="0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 smtClean="0"/>
              <a:t>Fingertips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Guds-tjeneste og</a:t>
            </a:r>
            <a:br>
              <a:rPr lang="nb-NO" dirty="0" smtClean="0"/>
            </a:br>
            <a:r>
              <a:rPr lang="nb-NO" dirty="0" smtClean="0"/>
              <a:t>Kirkebygg</a:t>
            </a:r>
            <a:endParaRPr lang="nb-NO" sz="11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31" y="2708920"/>
            <a:ext cx="1902194" cy="1953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3768" y="548680"/>
            <a:ext cx="4142710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48680"/>
            <a:ext cx="4142710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68" y="446402"/>
            <a:ext cx="5807864" cy="5965197"/>
          </a:xfrm>
        </p:spPr>
      </p:pic>
    </p:spTree>
    <p:extLst>
      <p:ext uri="{BB962C8B-B14F-4D97-AF65-F5344CB8AC3E}">
        <p14:creationId xmlns:p14="http://schemas.microsoft.com/office/powerpoint/2010/main" val="12184636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59732" y="582067"/>
            <a:ext cx="48245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Vi rekker våre hender frem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som tomme skåler.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Kom til oss, Gud, og gi oss liv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fra kilder utenfor oss selv.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Alt godt, til vårt og andres vel,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er dine gaver. </a:t>
            </a:r>
          </a:p>
          <a:p>
            <a:endParaRPr lang="nb-NO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</a:rPr>
              <a:t>I svakhet fremmer du ditt verk, </a:t>
            </a:r>
          </a:p>
          <a:p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</a:rPr>
              <a:t>vår bare kvist skal skyte knopp! </a:t>
            </a:r>
          </a:p>
          <a:p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</a:rPr>
              <a:t>Vi løfter våre hender opp </a:t>
            </a:r>
          </a:p>
          <a:p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</a:rPr>
              <a:t>i bønn for verden. </a:t>
            </a:r>
          </a:p>
          <a:p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</a:rPr>
              <a:t>La dem som lider, finne vern </a:t>
            </a:r>
          </a:p>
          <a:p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</a:rPr>
              <a:t>mot kalde hjerters is og </a:t>
            </a:r>
            <a:r>
              <a:rPr lang="nb-NO" sz="2800" dirty="0" err="1" smtClean="0">
                <a:solidFill>
                  <a:schemeClr val="accent5">
                    <a:lumMod val="75000"/>
                  </a:schemeClr>
                </a:solidFill>
              </a:rPr>
              <a:t>sne</a:t>
            </a:r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8764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60000" y="582067"/>
            <a:ext cx="482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La våre henders nakne tre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få blomst og blader.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La våre liv få bære frukt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til legedom for andres sår!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Vi venter, efter smertens vår,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din nådes sommer. </a:t>
            </a:r>
          </a:p>
          <a:p>
            <a:endParaRPr lang="nb-NO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</a:rPr>
              <a:t>Og </a:t>
            </a:r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sorg og glede blir til vekst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med frukt vi ikke selv kan se.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Din nådes skaperverk skal skje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i tomme hender.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O Gud, all godhets giver: Kom, </a:t>
            </a:r>
          </a:p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ta bolig i vår fattigdom!</a:t>
            </a:r>
          </a:p>
        </p:txBody>
      </p:sp>
    </p:spTree>
    <p:extLst>
      <p:ext uri="{BB962C8B-B14F-4D97-AF65-F5344CB8AC3E}">
        <p14:creationId xmlns:p14="http://schemas.microsoft.com/office/powerpoint/2010/main" val="157697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6629683"/>
              </p:ext>
            </p:extLst>
          </p:nvPr>
        </p:nvGraphicFramePr>
        <p:xfrm>
          <a:off x="368300" y="2381250"/>
          <a:ext cx="8407400" cy="2095500"/>
        </p:xfrm>
        <a:graphic>
          <a:graphicData uri="http://schemas.openxmlformats.org/drawingml/2006/table">
            <a:tbl>
              <a:tblPr firstRow="1" bandRow="1">
                <a:effectLst>
                  <a:reflection blurRad="25400" stA="50000" endA="300" endPos="38500" dist="63500" dir="5400000" sy="-100000" algn="bl" rotWithShape="0"/>
                </a:effectLst>
                <a:tableStyleId>{35758FB7-9AC5-4552-8A53-C91805E547FA}</a:tableStyleId>
              </a:tblPr>
              <a:tblGrid>
                <a:gridCol w="1681480"/>
                <a:gridCol w="1681480"/>
                <a:gridCol w="1681480"/>
                <a:gridCol w="1681480"/>
                <a:gridCol w="168148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 dirty="0">
                          <a:effectLst/>
                        </a:rPr>
                        <a:t>GAP</a:t>
                      </a:r>
                      <a:endParaRPr lang="nb-NO" sz="1500" b="1" i="0" u="none" strike="noStrike" dirty="0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 dirty="0">
                          <a:effectLst/>
                        </a:rPr>
                        <a:t>IDEER FOR Å FYLLE GAPET</a:t>
                      </a:r>
                      <a:endParaRPr lang="nb-NO" sz="1500" b="1" i="0" u="none" strike="noStrike" dirty="0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 dirty="0">
                          <a:effectLst/>
                        </a:rPr>
                        <a:t>AKSJONER FOR Å SETTE IDEER UT I LIVET</a:t>
                      </a:r>
                      <a:endParaRPr lang="nb-NO" sz="1500" b="1" i="0" u="none" strike="noStrike" dirty="0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 dirty="0">
                          <a:effectLst/>
                        </a:rPr>
                        <a:t>HVEM MÅ OVERTALES</a:t>
                      </a:r>
                      <a:endParaRPr lang="nb-NO" sz="1500" b="1" i="0" u="none" strike="noStrike" dirty="0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>
                          <a:effectLst/>
                        </a:rPr>
                        <a:t>FØRSTE SKRITT</a:t>
                      </a:r>
                      <a:endParaRPr lang="nb-NO" sz="1500" b="1" i="0" u="none" strike="noStrike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 dirty="0">
                          <a:effectLst/>
                        </a:rPr>
                        <a:t> </a:t>
                      </a:r>
                      <a:r>
                        <a:rPr lang="nb-NO" sz="1600" u="none" strike="noStrike" dirty="0">
                          <a:effectLst/>
                        </a:rPr>
                        <a:t/>
                      </a:r>
                      <a:br>
                        <a:rPr lang="nb-NO" sz="1600" u="none" strike="noStrike" dirty="0">
                          <a:effectLst/>
                        </a:rPr>
                      </a:br>
                      <a:r>
                        <a:rPr lang="nb-NO" sz="1500" u="none" strike="noStrike" dirty="0">
                          <a:effectLst/>
                        </a:rPr>
                        <a:t> </a:t>
                      </a:r>
                      <a:endParaRPr lang="nb-NO" sz="1500" b="1" i="0" u="none" strike="noStrike" dirty="0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>
                          <a:effectLst/>
                        </a:rPr>
                        <a:t> </a:t>
                      </a:r>
                      <a:endParaRPr lang="nb-NO" sz="1500" b="0" i="0" u="none" strike="noStrike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>
                          <a:effectLst/>
                        </a:rPr>
                        <a:t> </a:t>
                      </a:r>
                      <a:endParaRPr lang="nb-NO" sz="1500" b="0" i="0" u="none" strike="noStrike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 dirty="0">
                          <a:effectLst/>
                        </a:rPr>
                        <a:t> </a:t>
                      </a:r>
                      <a:endParaRPr lang="nb-NO" sz="1500" b="0" i="0" u="none" strike="noStrike" dirty="0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 dirty="0">
                          <a:effectLst/>
                        </a:rPr>
                        <a:t> </a:t>
                      </a:r>
                      <a:endParaRPr lang="nb-NO" sz="1500" b="0" i="0" u="none" strike="noStrike" dirty="0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>
                          <a:effectLst/>
                        </a:rPr>
                        <a:t> </a:t>
                      </a:r>
                      <a:r>
                        <a:rPr lang="nb-NO" sz="1600" u="none" strike="noStrike">
                          <a:effectLst/>
                        </a:rPr>
                        <a:t/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500" u="none" strike="noStrike">
                          <a:effectLst/>
                        </a:rPr>
                        <a:t> </a:t>
                      </a:r>
                      <a:endParaRPr lang="nb-NO" sz="1500" b="1" i="0" u="none" strike="noStrike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>
                          <a:effectLst/>
                        </a:rPr>
                        <a:t> </a:t>
                      </a:r>
                      <a:endParaRPr lang="nb-NO" sz="1500" b="0" i="0" u="none" strike="noStrike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>
                          <a:effectLst/>
                        </a:rPr>
                        <a:t> </a:t>
                      </a:r>
                      <a:endParaRPr lang="nb-NO" sz="1500" b="0" i="0" u="none" strike="noStrike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>
                          <a:effectLst/>
                        </a:rPr>
                        <a:t> </a:t>
                      </a:r>
                      <a:endParaRPr lang="nb-NO" sz="1500" b="0" i="0" u="none" strike="noStrike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 dirty="0">
                          <a:effectLst/>
                        </a:rPr>
                        <a:t> </a:t>
                      </a:r>
                      <a:endParaRPr lang="nb-NO" sz="1500" b="0" i="0" u="none" strike="noStrike" dirty="0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>
                          <a:effectLst/>
                        </a:rPr>
                        <a:t> </a:t>
                      </a:r>
                      <a:r>
                        <a:rPr lang="nb-NO" sz="1600" u="none" strike="noStrike">
                          <a:effectLst/>
                        </a:rPr>
                        <a:t/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500" u="none" strike="noStrike">
                          <a:effectLst/>
                        </a:rPr>
                        <a:t> </a:t>
                      </a:r>
                      <a:endParaRPr lang="nb-NO" sz="1500" b="1" i="0" u="none" strike="noStrike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>
                          <a:effectLst/>
                        </a:rPr>
                        <a:t> </a:t>
                      </a:r>
                      <a:endParaRPr lang="nb-NO" sz="1500" b="0" i="0" u="none" strike="noStrike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>
                          <a:effectLst/>
                        </a:rPr>
                        <a:t> </a:t>
                      </a:r>
                      <a:endParaRPr lang="nb-NO" sz="1500" b="0" i="0" u="none" strike="noStrike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>
                          <a:effectLst/>
                        </a:rPr>
                        <a:t> </a:t>
                      </a:r>
                      <a:endParaRPr lang="nb-NO" sz="1500" b="0" i="0" u="none" strike="noStrike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 u="none" strike="noStrike" dirty="0">
                          <a:effectLst/>
                        </a:rPr>
                        <a:t> </a:t>
                      </a:r>
                      <a:endParaRPr lang="nb-NO" sz="1500" b="0" i="0" u="none" strike="noStrike" dirty="0">
                        <a:solidFill>
                          <a:srgbClr val="1E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8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66106"/>
            <a:ext cx="3810000" cy="3913212"/>
          </a:xfrm>
        </p:spPr>
      </p:pic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644008" y="1719072"/>
            <a:ext cx="4042792" cy="4407408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dirty="0" smtClean="0"/>
              <a:t>Et håndgripelig verktøy -</a:t>
            </a:r>
          </a:p>
          <a:p>
            <a:pPr lvl="1"/>
            <a:r>
              <a:rPr lang="nb-NO" dirty="0" smtClean="0"/>
              <a:t>som forenkler</a:t>
            </a:r>
          </a:p>
          <a:p>
            <a:pPr lvl="1"/>
            <a:r>
              <a:rPr lang="nb-NO" dirty="0" smtClean="0"/>
              <a:t>skaper sammenheng</a:t>
            </a:r>
          </a:p>
          <a:p>
            <a:pPr lvl="1"/>
            <a:r>
              <a:rPr lang="nb-NO" dirty="0" smtClean="0"/>
              <a:t>skaper helhet</a:t>
            </a:r>
          </a:p>
          <a:p>
            <a:r>
              <a:rPr lang="nb-NO" dirty="0" smtClean="0"/>
              <a:t> Vi ønsker å  -</a:t>
            </a:r>
          </a:p>
          <a:p>
            <a:pPr lvl="1"/>
            <a:r>
              <a:rPr lang="nb-NO" dirty="0" smtClean="0"/>
              <a:t>Fokusere</a:t>
            </a:r>
          </a:p>
          <a:p>
            <a:pPr lvl="1"/>
            <a:r>
              <a:rPr lang="nb-NO" dirty="0" smtClean="0"/>
              <a:t>Inspirere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Håndtrykk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39534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1700212"/>
            <a:ext cx="2381250" cy="3457575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297341" y="2967335"/>
            <a:ext cx="45493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8000" b="1" dirty="0" smtClean="0">
                <a:ln w="12700">
                  <a:solidFill>
                    <a:srgbClr val="6E764E">
                      <a:satMod val="155000"/>
                    </a:srgbClr>
                  </a:solidFill>
                  <a:prstDash val="solid"/>
                </a:ln>
                <a:solidFill>
                  <a:srgbClr val="CCD1B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Fingertips</a:t>
            </a:r>
          </a:p>
        </p:txBody>
      </p:sp>
    </p:spTree>
    <p:extLst>
      <p:ext uri="{BB962C8B-B14F-4D97-AF65-F5344CB8AC3E}">
        <p14:creationId xmlns:p14="http://schemas.microsoft.com/office/powerpoint/2010/main" val="30127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body" idx="4294967295"/>
          </p:nvPr>
        </p:nvSpPr>
        <p:spPr>
          <a:xfrm>
            <a:off x="2187079" y="692694"/>
            <a:ext cx="4769842" cy="504057"/>
          </a:xfrm>
        </p:spPr>
        <p:txBody>
          <a:bodyPr/>
          <a:lstStyle/>
          <a:p>
            <a:pPr marL="45720" indent="0" algn="ctr">
              <a:buNone/>
            </a:pPr>
            <a:r>
              <a:rPr lang="nb-NO" b="1" dirty="0" smtClean="0"/>
              <a:t>Det viktigste finger-tipset</a:t>
            </a:r>
            <a:endParaRPr lang="nb-NO" b="1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62" y="1206770"/>
            <a:ext cx="3830472" cy="456102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593205" y="1052736"/>
            <a:ext cx="1957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BØNN</a:t>
            </a:r>
            <a:endParaRPr lang="nb-NO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1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248313" cy="900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403646" y="2443683"/>
            <a:ext cx="62483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chemeClr val="accent1">
                    <a:lumMod val="75000"/>
                  </a:schemeClr>
                </a:solidFill>
              </a:rPr>
              <a:t>BEKJENNENDE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chemeClr val="accent1">
                    <a:lumMod val="75000"/>
                  </a:schemeClr>
                </a:solidFill>
              </a:rPr>
              <a:t>ÅPEN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chemeClr val="accent1">
                    <a:lumMod val="75000"/>
                  </a:schemeClr>
                </a:solidFill>
              </a:rPr>
              <a:t>TJENENDE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chemeClr val="accent1">
                    <a:lumMod val="75000"/>
                  </a:schemeClr>
                </a:solidFill>
              </a:rPr>
              <a:t>MISJONERENDE</a:t>
            </a:r>
            <a:endParaRPr lang="nb-NO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0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nb-NO" sz="3600" b="1" dirty="0" smtClean="0">
                <a:solidFill>
                  <a:schemeClr val="accent1">
                    <a:lumMod val="75000"/>
                  </a:schemeClr>
                </a:solidFill>
              </a:rPr>
              <a:t>Kirken og kulturen</a:t>
            </a:r>
          </a:p>
          <a:p>
            <a:pPr lvl="1"/>
            <a:r>
              <a:rPr lang="nb-NO" sz="3200" dirty="0" smtClean="0"/>
              <a:t>Tradisjon og historie</a:t>
            </a:r>
          </a:p>
          <a:p>
            <a:pPr lvl="2"/>
            <a:r>
              <a:rPr lang="nb-NO" dirty="0" smtClean="0"/>
              <a:t>Kulturarv</a:t>
            </a:r>
          </a:p>
          <a:p>
            <a:pPr lvl="1"/>
            <a:r>
              <a:rPr lang="nb-NO" sz="3200" dirty="0" smtClean="0"/>
              <a:t>Min kirke – vår kirke</a:t>
            </a:r>
          </a:p>
          <a:p>
            <a:pPr lvl="1"/>
            <a:r>
              <a:rPr lang="nb-NO" sz="3200" dirty="0" smtClean="0"/>
              <a:t>Den norske kirkes </a:t>
            </a:r>
            <a:br>
              <a:rPr lang="nb-NO" sz="3200" dirty="0" smtClean="0"/>
            </a:br>
            <a:r>
              <a:rPr lang="nb-NO" sz="3200" dirty="0" smtClean="0"/>
              <a:t>satsing på kunst og kultur</a:t>
            </a:r>
          </a:p>
          <a:p>
            <a:pPr lvl="2"/>
            <a:r>
              <a:rPr lang="nb-NO" dirty="0" smtClean="0"/>
              <a:t>Kulturmeldingen KM 7/05</a:t>
            </a:r>
          </a:p>
          <a:p>
            <a:pPr lvl="2"/>
            <a:r>
              <a:rPr lang="nb-NO" dirty="0" smtClean="0"/>
              <a:t>Plan for kirkemusikk</a:t>
            </a:r>
          </a:p>
          <a:p>
            <a:pPr lvl="2"/>
            <a:r>
              <a:rPr lang="nb-NO" dirty="0" smtClean="0"/>
              <a:t>Menighetene</a:t>
            </a:r>
          </a:p>
          <a:p>
            <a:pPr lvl="2"/>
            <a:r>
              <a:rPr lang="nb-NO" dirty="0" smtClean="0"/>
              <a:t>Bygge bro </a:t>
            </a:r>
          </a:p>
          <a:p>
            <a:pPr lvl="2"/>
            <a:r>
              <a:rPr lang="nb-NO" dirty="0" smtClean="0"/>
              <a:t>Finansiering</a:t>
            </a:r>
          </a:p>
          <a:p>
            <a:pPr lvl="2"/>
            <a:endParaRPr lang="nb-NO" dirty="0" smtClean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 smtClean="0"/>
              <a:t>Fingertips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Kirken og kulturen</a:t>
            </a:r>
            <a:endParaRPr lang="nb-NO" sz="11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700000"/>
            <a:ext cx="1901123" cy="195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56" y="404664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1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09600" y="475124"/>
            <a:ext cx="6050632" cy="590620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nb-NO" sz="3600" b="1" dirty="0" smtClean="0">
                <a:solidFill>
                  <a:schemeClr val="accent1"/>
                </a:solidFill>
              </a:rPr>
              <a:t>Dåp og Trosopplæring</a:t>
            </a:r>
            <a:endParaRPr lang="nb-NO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Et JA </a:t>
            </a:r>
            <a:r>
              <a:rPr lang="nb-NO" sz="32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lvl="2">
              <a:buFont typeface="Calibri" pitchFamily="34" charset="0"/>
              <a:buChar char="‒"/>
            </a:pP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JA lyder 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ved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døpefonten </a:t>
            </a:r>
            <a:br>
              <a:rPr lang="nb-NO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ved dåpen</a:t>
            </a:r>
          </a:p>
          <a:p>
            <a:pPr lvl="2">
              <a:buFont typeface="Calibri" pitchFamily="34" charset="0"/>
              <a:buChar char="‒"/>
            </a:pP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JA til en livslang 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læreprosess, trosopplæring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nb-NO" sz="3200" dirty="0" smtClean="0">
                <a:solidFill>
                  <a:schemeClr val="accent1">
                    <a:lumMod val="50000"/>
                  </a:schemeClr>
                </a:solidFill>
              </a:rPr>
              <a:t>Trosopplæringsplanen på saksliste 1 gang i året.</a:t>
            </a:r>
          </a:p>
          <a:p>
            <a:pPr lvl="2"/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Går det etter planen?</a:t>
            </a:r>
          </a:p>
          <a:p>
            <a:pPr lvl="1"/>
            <a:r>
              <a:rPr lang="nb-NO" sz="3200" dirty="0" smtClean="0">
                <a:solidFill>
                  <a:schemeClr val="accent1">
                    <a:lumMod val="50000"/>
                  </a:schemeClr>
                </a:solidFill>
              </a:rPr>
              <a:t>Oppdraget: Døp og lær</a:t>
            </a:r>
          </a:p>
          <a:p>
            <a:pPr lvl="2"/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«Dåpsløftet», satsing på dåp i Den norske kirke.</a:t>
            </a:r>
          </a:p>
          <a:p>
            <a:pPr lvl="2"/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Hvordan møter dere dåpsfølget?</a:t>
            </a:r>
          </a:p>
          <a:p>
            <a:pPr lvl="1"/>
            <a:endParaRPr lang="nb-NO" b="1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nb-NO" sz="3600" b="1" dirty="0" smtClean="0">
              <a:solidFill>
                <a:schemeClr val="accent1"/>
              </a:solidFill>
            </a:endParaRPr>
          </a:p>
          <a:p>
            <a:endParaRPr lang="nb-NO" b="1" dirty="0">
              <a:solidFill>
                <a:schemeClr val="accent1"/>
              </a:solidFill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Fingertips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Dåp og </a:t>
            </a:r>
            <a:r>
              <a:rPr lang="nb-NO" dirty="0" err="1" smtClean="0"/>
              <a:t>Trosopp</a:t>
            </a:r>
            <a:r>
              <a:rPr lang="nb-NO" dirty="0" smtClean="0"/>
              <a:t>-læring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700000"/>
            <a:ext cx="1901123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21" y="4941168"/>
            <a:ext cx="1475479" cy="146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5124"/>
            <a:ext cx="1187447" cy="1784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0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09600" y="548680"/>
            <a:ext cx="5867400" cy="560923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b-NO" sz="4800" dirty="0"/>
              <a:t>Ungdom</a:t>
            </a:r>
          </a:p>
          <a:p>
            <a:r>
              <a:rPr lang="nb-NO" sz="3600" dirty="0"/>
              <a:t>Ungdom er nåtiden</a:t>
            </a:r>
          </a:p>
          <a:p>
            <a:pPr lvl="1"/>
            <a:r>
              <a:rPr lang="nb-NO" sz="3200" dirty="0"/>
              <a:t>Helhetlig menighetsarbeid</a:t>
            </a:r>
          </a:p>
          <a:p>
            <a:r>
              <a:rPr lang="nb-NO" sz="3600" dirty="0"/>
              <a:t>Ungdoms kulturen</a:t>
            </a:r>
          </a:p>
          <a:p>
            <a:pPr lvl="1"/>
            <a:r>
              <a:rPr lang="nb-NO" sz="3200" dirty="0"/>
              <a:t>Noen trekk</a:t>
            </a:r>
          </a:p>
          <a:p>
            <a:r>
              <a:rPr lang="nb-NO" sz="3600" dirty="0"/>
              <a:t>Ungdoms LEDEREN</a:t>
            </a:r>
          </a:p>
          <a:p>
            <a:pPr lvl="1"/>
            <a:r>
              <a:rPr lang="nb-NO" sz="3200" dirty="0"/>
              <a:t>Viktigste vekstfaktor</a:t>
            </a:r>
          </a:p>
          <a:p>
            <a:r>
              <a:rPr lang="nb-NO" sz="3600" dirty="0"/>
              <a:t>Forbønn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 smtClean="0"/>
              <a:t>Fingertips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159751" y="457200"/>
            <a:ext cx="1876745" cy="1673352"/>
          </a:xfrm>
        </p:spPr>
        <p:txBody>
          <a:bodyPr/>
          <a:lstStyle/>
          <a:p>
            <a:r>
              <a:rPr lang="nb-NO" dirty="0" smtClean="0"/>
              <a:t>Ungdom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700000"/>
            <a:ext cx="1901123" cy="195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3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nb-NO" sz="3600" b="1" dirty="0">
                <a:solidFill>
                  <a:schemeClr val="accent1"/>
                </a:solidFill>
              </a:rPr>
              <a:t>Misjon er bevegelse</a:t>
            </a:r>
          </a:p>
          <a:p>
            <a:pPr lvl="1"/>
            <a:r>
              <a:rPr lang="nb-NO" sz="3200" dirty="0"/>
              <a:t>Misjonsbefalingen</a:t>
            </a:r>
          </a:p>
          <a:p>
            <a:pPr lvl="1"/>
            <a:r>
              <a:rPr lang="nb-NO" sz="3200" dirty="0"/>
              <a:t>SMM </a:t>
            </a:r>
          </a:p>
          <a:p>
            <a:pPr lvl="1"/>
            <a:r>
              <a:rPr lang="nb-NO" sz="3200" dirty="0"/>
              <a:t>Misjonsavtalen </a:t>
            </a:r>
          </a:p>
          <a:p>
            <a:pPr lvl="1"/>
            <a:r>
              <a:rPr lang="nb-NO" sz="3200" dirty="0"/>
              <a:t>Misjon i trosopplæringen</a:t>
            </a:r>
          </a:p>
          <a:p>
            <a:pPr lvl="1"/>
            <a:r>
              <a:rPr lang="nb-NO" sz="3200" dirty="0"/>
              <a:t>Ungdom og misjon </a:t>
            </a:r>
          </a:p>
          <a:p>
            <a:pPr lvl="1"/>
            <a:r>
              <a:rPr lang="nb-NO" sz="3200" dirty="0"/>
              <a:t>Misjon i gudstjenesten 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 smtClean="0"/>
              <a:t>Fingertips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Misjon</a:t>
            </a:r>
            <a:endParaRPr lang="nb-NO" sz="11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2700000"/>
            <a:ext cx="1900800" cy="1952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" b="97416" l="0" r="96421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akoni">
  <a:themeElements>
    <a:clrScheme name="Diakoni">
      <a:dk1>
        <a:srgbClr val="CCD1B9"/>
      </a:dk1>
      <a:lt1>
        <a:sysClr val="window" lastClr="FFFFFF"/>
      </a:lt1>
      <a:dk2>
        <a:srgbClr val="6F777D"/>
      </a:dk2>
      <a:lt2>
        <a:srgbClr val="F2EADB"/>
      </a:lt2>
      <a:accent1>
        <a:srgbClr val="E42121"/>
      </a:accent1>
      <a:accent2>
        <a:srgbClr val="A7ADB1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utenett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utenett">
  <a:themeElements>
    <a:clrScheme name="Misjon">
      <a:dk1>
        <a:srgbClr val="CCD1B9"/>
      </a:dk1>
      <a:lt1>
        <a:sysClr val="window" lastClr="FFFFFF"/>
      </a:lt1>
      <a:dk2>
        <a:srgbClr val="6F777D"/>
      </a:dk2>
      <a:lt2>
        <a:srgbClr val="F2EADB"/>
      </a:lt2>
      <a:accent1>
        <a:srgbClr val="CC6615"/>
      </a:accent1>
      <a:accent2>
        <a:srgbClr val="A7ADB1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utenett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unnmal">
  <a:themeElements>
    <a:clrScheme name="Grunnfarger">
      <a:dk1>
        <a:srgbClr val="CCD1B9"/>
      </a:dk1>
      <a:lt1>
        <a:sysClr val="window" lastClr="FFFFFF"/>
      </a:lt1>
      <a:dk2>
        <a:srgbClr val="6F777D"/>
      </a:dk2>
      <a:lt2>
        <a:srgbClr val="F2EADB"/>
      </a:lt2>
      <a:accent1>
        <a:srgbClr val="6F777D"/>
      </a:accent1>
      <a:accent2>
        <a:srgbClr val="A7ADB1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utenett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grering">
  <a:themeElements>
    <a:clrScheme name="Ungdom">
      <a:dk1>
        <a:srgbClr val="CCD1B9"/>
      </a:dk1>
      <a:lt1>
        <a:sysClr val="window" lastClr="FFFFFF"/>
      </a:lt1>
      <a:dk2>
        <a:srgbClr val="6F777D"/>
      </a:dk2>
      <a:lt2>
        <a:srgbClr val="F2EADB"/>
      </a:lt2>
      <a:accent1>
        <a:srgbClr val="C7D100"/>
      </a:accent1>
      <a:accent2>
        <a:srgbClr val="A7ADB1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utenett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irkerom og kultur">
  <a:themeElements>
    <a:clrScheme name="Kultur">
      <a:dk1>
        <a:srgbClr val="CCD1B9"/>
      </a:dk1>
      <a:lt1>
        <a:sysClr val="window" lastClr="FFFFFF"/>
      </a:lt1>
      <a:dk2>
        <a:srgbClr val="6F777D"/>
      </a:dk2>
      <a:lt2>
        <a:srgbClr val="F2EADB"/>
      </a:lt2>
      <a:accent1>
        <a:srgbClr val="0B99CD"/>
      </a:accent1>
      <a:accent2>
        <a:srgbClr val="A7ADB1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utenett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rosopplæring">
  <a:themeElements>
    <a:clrScheme name="Trosopplæring">
      <a:dk1>
        <a:srgbClr val="CCD1B9"/>
      </a:dk1>
      <a:lt1>
        <a:sysClr val="window" lastClr="FFFFFF"/>
      </a:lt1>
      <a:dk2>
        <a:srgbClr val="6F777D"/>
      </a:dk2>
      <a:lt2>
        <a:srgbClr val="F2EADB"/>
      </a:lt2>
      <a:accent1>
        <a:srgbClr val="A24AAE"/>
      </a:accent1>
      <a:accent2>
        <a:srgbClr val="A7ADB1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utenett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udstjeneste">
    <a:dk1>
      <a:srgbClr val="CCD1B9"/>
    </a:dk1>
    <a:lt1>
      <a:sysClr val="window" lastClr="FFFFFF"/>
    </a:lt1>
    <a:dk2>
      <a:srgbClr val="6F777D"/>
    </a:dk2>
    <a:lt2>
      <a:srgbClr val="F2EADB"/>
    </a:lt2>
    <a:accent1>
      <a:srgbClr val="56AC36"/>
    </a:accent1>
    <a:accent2>
      <a:srgbClr val="A7ADB1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54053657C1AE46A2D9971AB4FAA747" ma:contentTypeVersion="0" ma:contentTypeDescription="Opprett et nytt dokument." ma:contentTypeScope="" ma:versionID="6695935801eb25d6e50e57065a13b1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e2500873ed525c1cf306a41cba81e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FEEE20-A6EA-4F4B-909D-D7416FD58C0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A23556-F70E-48F8-A8C7-26A14041A3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142D7-B912-46CC-9601-72370C431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Diakoni</Template>
  <TotalTime>382</TotalTime>
  <Words>328</Words>
  <Application>Microsoft Office PowerPoint</Application>
  <PresentationFormat>Skjermfremvisning (4:3)</PresentationFormat>
  <Paragraphs>146</Paragraphs>
  <Slides>17</Slides>
  <Notes>11</Notes>
  <HiddenSlides>1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17</vt:i4>
      </vt:variant>
    </vt:vector>
  </HeadingPairs>
  <TitlesOfParts>
    <vt:vector size="27" baseType="lpstr">
      <vt:lpstr>Arial</vt:lpstr>
      <vt:lpstr>Calibri</vt:lpstr>
      <vt:lpstr>Wingdings</vt:lpstr>
      <vt:lpstr>Wingdings 2</vt:lpstr>
      <vt:lpstr>Diakoni</vt:lpstr>
      <vt:lpstr>Rutenett</vt:lpstr>
      <vt:lpstr>1_Grunnmal</vt:lpstr>
      <vt:lpstr>Integrering</vt:lpstr>
      <vt:lpstr>Kirkerom og kultur</vt:lpstr>
      <vt:lpstr>1_Trosopplæring</vt:lpstr>
      <vt:lpstr>Håndtrykk</vt:lpstr>
      <vt:lpstr>Håndtrykk</vt:lpstr>
      <vt:lpstr>PowerPoint-presentasjon</vt:lpstr>
      <vt:lpstr>PowerPoint-presentasjon</vt:lpstr>
      <vt:lpstr>PowerPoint-presentasjon</vt:lpstr>
      <vt:lpstr>Kirken og kulturen</vt:lpstr>
      <vt:lpstr>Dåp og Trosopp-læring</vt:lpstr>
      <vt:lpstr>Ungdom</vt:lpstr>
      <vt:lpstr>Misjon</vt:lpstr>
      <vt:lpstr>Diakoni</vt:lpstr>
      <vt:lpstr>Guds-tjeneste og Kirkebygg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Myre, Geir</dc:creator>
  <cp:lastModifiedBy>Erling Theodor Jakobsen</cp:lastModifiedBy>
  <cp:revision>43</cp:revision>
  <dcterms:created xsi:type="dcterms:W3CDTF">2011-12-20T08:24:05Z</dcterms:created>
  <dcterms:modified xsi:type="dcterms:W3CDTF">2015-10-13T12:59:34Z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0x0101002854053657C1AE46A2D9971AB4FAA747</vt:lpwstr>
  </property>
</Properties>
</file>