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389" r:id="rId2"/>
    <p:sldId id="390" r:id="rId3"/>
    <p:sldId id="391" r:id="rId4"/>
    <p:sldId id="393" r:id="rId5"/>
    <p:sldId id="451" r:id="rId6"/>
    <p:sldId id="527" r:id="rId7"/>
    <p:sldId id="526" r:id="rId8"/>
    <p:sldId id="395" r:id="rId9"/>
    <p:sldId id="485" r:id="rId10"/>
    <p:sldId id="500" r:id="rId11"/>
    <p:sldId id="528" r:id="rId12"/>
    <p:sldId id="400" r:id="rId13"/>
    <p:sldId id="402" r:id="rId14"/>
    <p:sldId id="403" r:id="rId15"/>
    <p:sldId id="404" r:id="rId16"/>
    <p:sldId id="406" r:id="rId17"/>
    <p:sldId id="407" r:id="rId18"/>
    <p:sldId id="518" r:id="rId19"/>
    <p:sldId id="459" r:id="rId20"/>
    <p:sldId id="474" r:id="rId21"/>
    <p:sldId id="475" r:id="rId22"/>
    <p:sldId id="476" r:id="rId23"/>
    <p:sldId id="461" r:id="rId24"/>
    <p:sldId id="462" r:id="rId25"/>
    <p:sldId id="464" r:id="rId26"/>
    <p:sldId id="465" r:id="rId27"/>
    <p:sldId id="529" r:id="rId28"/>
    <p:sldId id="466" r:id="rId29"/>
    <p:sldId id="467" r:id="rId30"/>
    <p:sldId id="468" r:id="rId31"/>
    <p:sldId id="469" r:id="rId32"/>
    <p:sldId id="470" r:id="rId33"/>
    <p:sldId id="471" r:id="rId34"/>
    <p:sldId id="514" r:id="rId35"/>
    <p:sldId id="510" r:id="rId36"/>
    <p:sldId id="517" r:id="rId37"/>
    <p:sldId id="492" r:id="rId38"/>
    <p:sldId id="523" r:id="rId39"/>
    <p:sldId id="489" r:id="rId40"/>
    <p:sldId id="502" r:id="rId41"/>
    <p:sldId id="524" r:id="rId42"/>
    <p:sldId id="515" r:id="rId43"/>
    <p:sldId id="516" r:id="rId44"/>
    <p:sldId id="506" r:id="rId45"/>
    <p:sldId id="519" r:id="rId46"/>
    <p:sldId id="520" r:id="rId47"/>
    <p:sldId id="479" r:id="rId48"/>
    <p:sldId id="525" r:id="rId49"/>
    <p:sldId id="481" r:id="rId50"/>
  </p:sldIdLst>
  <p:sldSz cx="12192000" cy="6858000"/>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10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Format med tema 2 - dekorfär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Format med tema 1 - dekorfär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Mörkt format 1 - Dekorfär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3052" autoAdjust="0"/>
  </p:normalViewPr>
  <p:slideViewPr>
    <p:cSldViewPr snapToGrid="0" snapToObjects="1">
      <p:cViewPr varScale="1">
        <p:scale>
          <a:sx n="83" d="100"/>
          <a:sy n="83" d="100"/>
        </p:scale>
        <p:origin x="518"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Naula" userId="ba50125719bf1a16" providerId="LiveId" clId="{D6829506-3666-451A-ABBC-284753468545}"/>
    <pc:docChg chg="modSld sldOrd">
      <pc:chgData name="Emil Naula" userId="ba50125719bf1a16" providerId="LiveId" clId="{D6829506-3666-451A-ABBC-284753468545}" dt="2017-10-05T18:32:51.520" v="0"/>
      <pc:docMkLst>
        <pc:docMk/>
      </pc:docMkLst>
      <pc:sldChg chg="ord">
        <pc:chgData name="Emil Naula" userId="ba50125719bf1a16" providerId="LiveId" clId="{D6829506-3666-451A-ABBC-284753468545}" dt="2017-10-05T18:32:51.520" v="0"/>
        <pc:sldMkLst>
          <pc:docMk/>
          <pc:sldMk cId="1673244750" sldId="39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patsven1\Desktop\Grafer%20gula.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patsven1\Desktop\Grafer%20gula.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patsven1\Desktop\Grafer%20gul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Blad9!$C$2</c:f>
              <c:strCache>
                <c:ptCount val="1"/>
                <c:pt idx="0">
                  <c:v>Gröna</c:v>
                </c:pt>
              </c:strCache>
            </c:strRef>
          </c:tx>
          <c:spPr>
            <a:solidFill>
              <a:srgbClr val="00B050"/>
            </a:solidFill>
            <a:ln>
              <a:noFill/>
            </a:ln>
            <a:effectLst/>
          </c:spPr>
          <c:invertIfNegative val="0"/>
          <c:dLbls>
            <c:spPr>
              <a:solidFill>
                <a:srgbClr val="00B050"/>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Blad9!$C$3:$C$7</c:f>
              <c:numCache>
                <c:formatCode>0.00%</c:formatCode>
                <c:ptCount val="5"/>
                <c:pt idx="0">
                  <c:v>3.9E-2</c:v>
                </c:pt>
                <c:pt idx="1">
                  <c:v>0.189</c:v>
                </c:pt>
                <c:pt idx="2">
                  <c:v>0.46700000000000003</c:v>
                </c:pt>
                <c:pt idx="3">
                  <c:v>0.17399999999999999</c:v>
                </c:pt>
                <c:pt idx="4">
                  <c:v>0.13100000000000001</c:v>
                </c:pt>
              </c:numCache>
            </c:numRef>
          </c:val>
        </c:ser>
        <c:ser>
          <c:idx val="1"/>
          <c:order val="1"/>
          <c:tx>
            <c:strRef>
              <c:f>Blad9!$D$2</c:f>
              <c:strCache>
                <c:ptCount val="1"/>
                <c:pt idx="0">
                  <c:v>Röda</c:v>
                </c:pt>
              </c:strCache>
            </c:strRef>
          </c:tx>
          <c:spPr>
            <a:solidFill>
              <a:srgbClr val="FF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dLbl>
            <c:dLbl>
              <c:idx val="1"/>
              <c:layout>
                <c:manualLayout>
                  <c:x val="1.1137965393214736E-2"/>
                  <c:y val="-1.1789788776558707E-16"/>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Blad9!$D$3:$D$7</c:f>
              <c:numCache>
                <c:formatCode>0.00%</c:formatCode>
                <c:ptCount val="5"/>
                <c:pt idx="0">
                  <c:v>1E-3</c:v>
                </c:pt>
                <c:pt idx="1">
                  <c:v>1.0999999999999999E-2</c:v>
                </c:pt>
                <c:pt idx="2">
                  <c:v>0.221</c:v>
                </c:pt>
                <c:pt idx="3">
                  <c:v>0.252</c:v>
                </c:pt>
                <c:pt idx="4">
                  <c:v>0.51500000000000001</c:v>
                </c:pt>
              </c:numCache>
            </c:numRef>
          </c:val>
        </c:ser>
        <c:ser>
          <c:idx val="2"/>
          <c:order val="2"/>
          <c:tx>
            <c:strRef>
              <c:f>Blad9!$E$2</c:f>
              <c:strCache>
                <c:ptCount val="1"/>
                <c:pt idx="0">
                  <c:v>Gula</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0"/>
              <c:showBubbleSize val="0"/>
            </c:dLbl>
            <c:dLbl>
              <c:idx val="4"/>
              <c:layout/>
              <c:tx>
                <c:rich>
                  <a:bodyPr/>
                  <a:lstStyle/>
                  <a:p>
                    <a:r>
                      <a:rPr lang="en-US" smtClean="0"/>
                      <a:t>22%</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Blad9!$B$3:$B$7</c:f>
              <c:strCache>
                <c:ptCount val="5"/>
                <c:pt idx="0">
                  <c:v>Mycket stark</c:v>
                </c:pt>
                <c:pt idx="1">
                  <c:v>Ganska stark</c:v>
                </c:pt>
                <c:pt idx="2">
                  <c:v>Varken stark eller svag</c:v>
                </c:pt>
                <c:pt idx="3">
                  <c:v>Ganska svag</c:v>
                </c:pt>
                <c:pt idx="4">
                  <c:v>Mycket svag</c:v>
                </c:pt>
              </c:strCache>
            </c:strRef>
          </c:cat>
          <c:val>
            <c:numRef>
              <c:f>Blad9!$E$3:$E$7</c:f>
              <c:numCache>
                <c:formatCode>0.00%</c:formatCode>
                <c:ptCount val="5"/>
                <c:pt idx="0">
                  <c:v>6.0000000000000001E-3</c:v>
                </c:pt>
                <c:pt idx="1">
                  <c:v>4.1000000000000002E-2</c:v>
                </c:pt>
                <c:pt idx="2">
                  <c:v>0.46800000000000003</c:v>
                </c:pt>
                <c:pt idx="3">
                  <c:v>0.26700000000000002</c:v>
                </c:pt>
                <c:pt idx="4">
                  <c:v>0.218</c:v>
                </c:pt>
              </c:numCache>
            </c:numRef>
          </c:val>
        </c:ser>
        <c:dLbls>
          <c:dLblPos val="ctr"/>
          <c:showLegendKey val="0"/>
          <c:showVal val="1"/>
          <c:showCatName val="0"/>
          <c:showSerName val="0"/>
          <c:showPercent val="0"/>
          <c:showBubbleSize val="0"/>
        </c:dLbls>
        <c:gapWidth val="79"/>
        <c:axId val="477548288"/>
        <c:axId val="477547896"/>
      </c:barChart>
      <c:catAx>
        <c:axId val="47754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sv-SE"/>
          </a:p>
        </c:txPr>
        <c:crossAx val="477547896"/>
        <c:crosses val="autoZero"/>
        <c:auto val="1"/>
        <c:lblAlgn val="ctr"/>
        <c:lblOffset val="100"/>
        <c:noMultiLvlLbl val="0"/>
      </c:catAx>
      <c:valAx>
        <c:axId val="477547896"/>
        <c:scaling>
          <c:orientation val="minMax"/>
        </c:scaling>
        <c:delete val="1"/>
        <c:axPos val="b"/>
        <c:numFmt formatCode="0.00%" sourceLinked="1"/>
        <c:majorTickMark val="none"/>
        <c:minorTickMark val="none"/>
        <c:tickLblPos val="nextTo"/>
        <c:crossAx val="4775482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27712160979884"/>
          <c:y val="4.1800643086816719E-2"/>
          <c:w val="0.49519818703217655"/>
          <c:h val="0.82337772489049799"/>
        </c:manualLayout>
      </c:layout>
      <c:barChart>
        <c:barDir val="bar"/>
        <c:grouping val="clustered"/>
        <c:varyColors val="0"/>
        <c:ser>
          <c:idx val="0"/>
          <c:order val="0"/>
          <c:tx>
            <c:strRef>
              <c:f>Kontakt!$B$2</c:f>
              <c:strCache>
                <c:ptCount val="1"/>
                <c:pt idx="0">
                  <c:v>Gröna</c:v>
                </c:pt>
              </c:strCache>
            </c:strRef>
          </c:tx>
          <c:spPr>
            <a:solidFill>
              <a:schemeClr val="accent1"/>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Kontakt!$B$12:$B$22</c:f>
              <c:numCache>
                <c:formatCode>0.00%</c:formatCode>
                <c:ptCount val="11"/>
                <c:pt idx="0">
                  <c:v>4.9000000000000002E-2</c:v>
                </c:pt>
                <c:pt idx="1">
                  <c:v>5.8999999999999997E-2</c:v>
                </c:pt>
                <c:pt idx="2">
                  <c:v>6.2E-2</c:v>
                </c:pt>
                <c:pt idx="3">
                  <c:v>0.127</c:v>
                </c:pt>
                <c:pt idx="4">
                  <c:v>0.16600000000000001</c:v>
                </c:pt>
                <c:pt idx="5">
                  <c:v>0.224</c:v>
                </c:pt>
                <c:pt idx="6">
                  <c:v>0.26500000000000001</c:v>
                </c:pt>
                <c:pt idx="7">
                  <c:v>0.30099999999999999</c:v>
                </c:pt>
                <c:pt idx="8">
                  <c:v>0.30599999999999999</c:v>
                </c:pt>
                <c:pt idx="9">
                  <c:v>0.54400000000000004</c:v>
                </c:pt>
                <c:pt idx="10">
                  <c:v>0.65900000000000003</c:v>
                </c:pt>
              </c:numCache>
            </c:numRef>
          </c:val>
        </c:ser>
        <c:ser>
          <c:idx val="1"/>
          <c:order val="1"/>
          <c:tx>
            <c:strRef>
              <c:f>Kontakt!$C$2</c:f>
              <c:strCache>
                <c:ptCount val="1"/>
                <c:pt idx="0">
                  <c:v>Röda</c:v>
                </c:pt>
              </c:strCache>
            </c:strRef>
          </c:tx>
          <c:spPr>
            <a:solidFill>
              <a:srgbClr val="FF0000"/>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Kontakt!$C$12:$C$22</c:f>
              <c:numCache>
                <c:formatCode>0.00%</c:formatCode>
                <c:ptCount val="11"/>
                <c:pt idx="0">
                  <c:v>1.4999999999999999E-2</c:v>
                </c:pt>
                <c:pt idx="1">
                  <c:v>1.7999999999999999E-2</c:v>
                </c:pt>
                <c:pt idx="2">
                  <c:v>2.3E-2</c:v>
                </c:pt>
                <c:pt idx="3">
                  <c:v>0.315</c:v>
                </c:pt>
                <c:pt idx="4">
                  <c:v>0.04</c:v>
                </c:pt>
                <c:pt idx="5">
                  <c:v>0.112</c:v>
                </c:pt>
                <c:pt idx="6">
                  <c:v>3.9E-2</c:v>
                </c:pt>
                <c:pt idx="7">
                  <c:v>0.106</c:v>
                </c:pt>
                <c:pt idx="8">
                  <c:v>9.0999999999999998E-2</c:v>
                </c:pt>
                <c:pt idx="9">
                  <c:v>0.39800000000000002</c:v>
                </c:pt>
                <c:pt idx="10">
                  <c:v>0.45400000000000001</c:v>
                </c:pt>
              </c:numCache>
            </c:numRef>
          </c:val>
        </c:ser>
        <c:ser>
          <c:idx val="2"/>
          <c:order val="2"/>
          <c:tx>
            <c:strRef>
              <c:f>Kontakt!$D$2</c:f>
              <c:strCache>
                <c:ptCount val="1"/>
                <c:pt idx="0">
                  <c:v>Gula</c:v>
                </c:pt>
              </c:strCache>
            </c:strRef>
          </c:tx>
          <c:spPr>
            <a:solidFill>
              <a:srgbClr val="FFFF00"/>
            </a:solidFill>
            <a:ln>
              <a:noFill/>
            </a:ln>
            <a:effectLst/>
          </c:spPr>
          <c:invertIfNegative val="0"/>
          <c:cat>
            <c:strRef>
              <c:f>Kontakt!$A$12:$A$22</c:f>
              <c:strCache>
                <c:ptCount val="11"/>
                <c:pt idx="0">
                  <c:v>Deltagit i kyrkans musik- eller körverksamhet</c:v>
                </c:pt>
                <c:pt idx="1">
                  <c:v>Svenska kyrkans barn- eller ungdomsverksamhet (utöver kör)</c:v>
                </c:pt>
                <c:pt idx="2">
                  <c:v> Svenska kyrkans musik- eller körverksamhet</c:v>
                </c:pt>
                <c:pt idx="3">
                  <c:v>Jag har inte haft några kontakter med Svenska kyrkan det senaste året</c:v>
                </c:pt>
                <c:pt idx="4">
                  <c:v>Besökt Svenska kyrkan för en stilla stund, när det inte var gudstjänst eller konsert</c:v>
                </c:pt>
                <c:pt idx="5">
                  <c:v>Besökt Svenska kyrkan som turist</c:v>
                </c:pt>
                <c:pt idx="6">
                  <c:v>Vanlig gudstjänst (även på annan tid än söndag kl. 11)</c:v>
                </c:pt>
                <c:pt idx="7">
                  <c:v>Musikandakt/konsert</c:v>
                </c:pt>
                <c:pt idx="8">
                  <c:v>Tänt ett ljus, när det inte var gudstjänst eller konsert</c:v>
                </c:pt>
                <c:pt idx="9">
                  <c:v>Vid dop, vigsel, konfirmation och/eller begravning</c:v>
                </c:pt>
                <c:pt idx="10">
                  <c:v>Besökt en kyrkogård</c:v>
                </c:pt>
              </c:strCache>
            </c:strRef>
          </c:cat>
          <c:val>
            <c:numRef>
              <c:f>Kontakt!$D$12:$D$22</c:f>
              <c:numCache>
                <c:formatCode>0.00%</c:formatCode>
                <c:ptCount val="11"/>
                <c:pt idx="0">
                  <c:v>2.1999999999999999E-2</c:v>
                </c:pt>
                <c:pt idx="1">
                  <c:v>4.5999999999999999E-2</c:v>
                </c:pt>
                <c:pt idx="2">
                  <c:v>2.8000000000000001E-2</c:v>
                </c:pt>
                <c:pt idx="3">
                  <c:v>0.23400000000000001</c:v>
                </c:pt>
                <c:pt idx="4">
                  <c:v>6.3E-2</c:v>
                </c:pt>
                <c:pt idx="5">
                  <c:v>0.122</c:v>
                </c:pt>
                <c:pt idx="6">
                  <c:v>0.104</c:v>
                </c:pt>
                <c:pt idx="7">
                  <c:v>0.159</c:v>
                </c:pt>
                <c:pt idx="8">
                  <c:v>0.16300000000000001</c:v>
                </c:pt>
                <c:pt idx="9">
                  <c:v>0.48699999999999999</c:v>
                </c:pt>
                <c:pt idx="10">
                  <c:v>0.53500000000000003</c:v>
                </c:pt>
              </c:numCache>
            </c:numRef>
          </c:val>
        </c:ser>
        <c:dLbls>
          <c:showLegendKey val="0"/>
          <c:showVal val="0"/>
          <c:showCatName val="0"/>
          <c:showSerName val="0"/>
          <c:showPercent val="0"/>
          <c:showBubbleSize val="0"/>
        </c:dLbls>
        <c:gapWidth val="182"/>
        <c:axId val="477548680"/>
        <c:axId val="477549856"/>
      </c:barChart>
      <c:catAx>
        <c:axId val="477548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7549856"/>
        <c:crosses val="autoZero"/>
        <c:auto val="1"/>
        <c:lblAlgn val="ctr"/>
        <c:lblOffset val="100"/>
        <c:noMultiLvlLbl val="0"/>
      </c:catAx>
      <c:valAx>
        <c:axId val="4775498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77548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Ofta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Blad1!$A$2:$A$5</c:f>
              <c:strCache>
                <c:ptCount val="3"/>
                <c:pt idx="0">
                  <c:v>Gröna</c:v>
                </c:pt>
                <c:pt idx="1">
                  <c:v>Gula</c:v>
                </c:pt>
                <c:pt idx="2">
                  <c:v>Röda</c:v>
                </c:pt>
              </c:strCache>
            </c:strRef>
          </c:cat>
          <c:val>
            <c:numRef>
              <c:f>Blad1!$B$2:$B$5</c:f>
              <c:numCache>
                <c:formatCode>0%</c:formatCode>
                <c:ptCount val="4"/>
                <c:pt idx="0">
                  <c:v>0.03</c:v>
                </c:pt>
                <c:pt idx="1">
                  <c:v>0.01</c:v>
                </c:pt>
                <c:pt idx="2">
                  <c:v>0</c:v>
                </c:pt>
              </c:numCache>
            </c:numRef>
          </c:val>
        </c:ser>
        <c:ser>
          <c:idx val="1"/>
          <c:order val="1"/>
          <c:tx>
            <c:strRef>
              <c:f>Blad1!$C$1</c:f>
              <c:strCache>
                <c:ptCount val="1"/>
                <c:pt idx="0">
                  <c:v>Ibland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Blad1!$A$2:$A$5</c:f>
              <c:strCache>
                <c:ptCount val="3"/>
                <c:pt idx="0">
                  <c:v>Gröna</c:v>
                </c:pt>
                <c:pt idx="1">
                  <c:v>Gula</c:v>
                </c:pt>
                <c:pt idx="2">
                  <c:v>Röda</c:v>
                </c:pt>
              </c:strCache>
            </c:strRef>
          </c:cat>
          <c:val>
            <c:numRef>
              <c:f>Blad1!$C$2:$C$5</c:f>
              <c:numCache>
                <c:formatCode>0%</c:formatCode>
                <c:ptCount val="4"/>
                <c:pt idx="0">
                  <c:v>0.18</c:v>
                </c:pt>
                <c:pt idx="1">
                  <c:v>0.19</c:v>
                </c:pt>
                <c:pt idx="2">
                  <c:v>0.05</c:v>
                </c:pt>
              </c:numCache>
            </c:numRef>
          </c:val>
        </c:ser>
        <c:ser>
          <c:idx val="2"/>
          <c:order val="2"/>
          <c:tx>
            <c:strRef>
              <c:f>Blad1!$D$1</c:f>
              <c:strCache>
                <c:ptCount val="1"/>
                <c:pt idx="0">
                  <c:v>Nej</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Blad1!$A$2:$A$5</c:f>
              <c:strCache>
                <c:ptCount val="3"/>
                <c:pt idx="0">
                  <c:v>Gröna</c:v>
                </c:pt>
                <c:pt idx="1">
                  <c:v>Gula</c:v>
                </c:pt>
                <c:pt idx="2">
                  <c:v>Röda</c:v>
                </c:pt>
              </c:strCache>
            </c:strRef>
          </c:cat>
          <c:val>
            <c:numRef>
              <c:f>Blad1!$D$2:$D$5</c:f>
              <c:numCache>
                <c:formatCode>0%</c:formatCode>
                <c:ptCount val="4"/>
                <c:pt idx="0">
                  <c:v>0.79</c:v>
                </c:pt>
                <c:pt idx="1">
                  <c:v>0.8</c:v>
                </c:pt>
                <c:pt idx="2">
                  <c:v>0.95</c:v>
                </c:pt>
              </c:numCache>
            </c:numRef>
          </c:val>
        </c:ser>
        <c:dLbls>
          <c:dLblPos val="ctr"/>
          <c:showLegendKey val="0"/>
          <c:showVal val="1"/>
          <c:showCatName val="0"/>
          <c:showSerName val="0"/>
          <c:showPercent val="0"/>
          <c:showBubbleSize val="0"/>
        </c:dLbls>
        <c:gapWidth val="150"/>
        <c:axId val="482706248"/>
        <c:axId val="482705464"/>
      </c:barChart>
      <c:catAx>
        <c:axId val="4827062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ln>
                  <a:noFill/>
                </a:ln>
                <a:solidFill>
                  <a:schemeClr val="tx1">
                    <a:alpha val="99000"/>
                  </a:schemeClr>
                </a:solidFill>
                <a:latin typeface="+mn-lt"/>
                <a:ea typeface="+mn-ea"/>
                <a:cs typeface="+mn-cs"/>
              </a:defRPr>
            </a:pPr>
            <a:endParaRPr lang="sv-SE"/>
          </a:p>
        </c:txPr>
        <c:crossAx val="482705464"/>
        <c:crosses val="autoZero"/>
        <c:auto val="1"/>
        <c:lblAlgn val="ctr"/>
        <c:lblOffset val="100"/>
        <c:noMultiLvlLbl val="0"/>
      </c:catAx>
      <c:valAx>
        <c:axId val="48270546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sv-SE"/>
          </a:p>
        </c:txPr>
        <c:crossAx val="482706248"/>
        <c:crosses val="autoZero"/>
        <c:crossBetween val="between"/>
      </c:valAx>
      <c:spPr>
        <a:noFill/>
        <a:ln>
          <a:solidFill>
            <a:schemeClr val="tx2"/>
          </a:solid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'motiv medlem'!$B$3</c:f>
              <c:strCache>
                <c:ptCount val="1"/>
                <c:pt idx="0">
                  <c:v>90-tal</c:v>
                </c:pt>
              </c:strCache>
            </c:strRef>
          </c:tx>
          <c:spPr>
            <a:ln w="28575" cap="rnd">
              <a:solidFill>
                <a:srgbClr val="FF0000"/>
              </a:solidFill>
              <a:round/>
            </a:ln>
            <a:effectLst/>
          </c:spPr>
          <c:marker>
            <c:symbol val="circle"/>
            <c:size val="5"/>
            <c:spPr>
              <a:solidFill>
                <a:schemeClr val="accent1"/>
              </a:solidFill>
              <a:ln w="9525">
                <a:solidFill>
                  <a:schemeClr val="accent1"/>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medlem'!$B$4:$B$18</c:f>
              <c:numCache>
                <c:formatCode>General</c:formatCode>
                <c:ptCount val="15"/>
                <c:pt idx="0">
                  <c:v>3.5</c:v>
                </c:pt>
                <c:pt idx="1">
                  <c:v>2.16</c:v>
                </c:pt>
                <c:pt idx="2">
                  <c:v>2.66</c:v>
                </c:pt>
                <c:pt idx="3">
                  <c:v>1.65</c:v>
                </c:pt>
                <c:pt idx="4">
                  <c:v>2.54</c:v>
                </c:pt>
                <c:pt idx="5">
                  <c:v>2.5099999999999998</c:v>
                </c:pt>
                <c:pt idx="6">
                  <c:v>2.04</c:v>
                </c:pt>
                <c:pt idx="7">
                  <c:v>2.56</c:v>
                </c:pt>
                <c:pt idx="8">
                  <c:v>2.2000000000000002</c:v>
                </c:pt>
                <c:pt idx="9">
                  <c:v>2.76</c:v>
                </c:pt>
                <c:pt idx="10">
                  <c:v>3.17</c:v>
                </c:pt>
                <c:pt idx="11">
                  <c:v>2.66</c:v>
                </c:pt>
                <c:pt idx="12">
                  <c:v>2.94</c:v>
                </c:pt>
                <c:pt idx="13">
                  <c:v>2.38</c:v>
                </c:pt>
                <c:pt idx="14">
                  <c:v>3.45</c:v>
                </c:pt>
              </c:numCache>
            </c:numRef>
          </c:val>
          <c:smooth val="0"/>
        </c:ser>
        <c:ser>
          <c:idx val="1"/>
          <c:order val="1"/>
          <c:tx>
            <c:strRef>
              <c:f>'motiv medlem'!$C$3</c:f>
              <c:strCache>
                <c:ptCount val="1"/>
                <c:pt idx="0">
                  <c:v>80-tal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medlem'!$C$4:$C$18</c:f>
              <c:numCache>
                <c:formatCode>General</c:formatCode>
                <c:ptCount val="15"/>
                <c:pt idx="0">
                  <c:v>3.4</c:v>
                </c:pt>
                <c:pt idx="1">
                  <c:v>2.27</c:v>
                </c:pt>
                <c:pt idx="2">
                  <c:v>2.86</c:v>
                </c:pt>
                <c:pt idx="3">
                  <c:v>1.8</c:v>
                </c:pt>
                <c:pt idx="4">
                  <c:v>2.6</c:v>
                </c:pt>
                <c:pt idx="5">
                  <c:v>2.52</c:v>
                </c:pt>
                <c:pt idx="6">
                  <c:v>1.97</c:v>
                </c:pt>
                <c:pt idx="7">
                  <c:v>2.68</c:v>
                </c:pt>
                <c:pt idx="8">
                  <c:v>2.34</c:v>
                </c:pt>
                <c:pt idx="9">
                  <c:v>2.54</c:v>
                </c:pt>
                <c:pt idx="10">
                  <c:v>3.26</c:v>
                </c:pt>
                <c:pt idx="11">
                  <c:v>2.68</c:v>
                </c:pt>
                <c:pt idx="12">
                  <c:v>2.92</c:v>
                </c:pt>
                <c:pt idx="13">
                  <c:v>2.5099999999999998</c:v>
                </c:pt>
                <c:pt idx="14">
                  <c:v>3.02</c:v>
                </c:pt>
              </c:numCache>
            </c:numRef>
          </c:val>
          <c:smooth val="0"/>
        </c:ser>
        <c:ser>
          <c:idx val="2"/>
          <c:order val="2"/>
          <c:tx>
            <c:strRef>
              <c:f>'motiv medlem'!$D$3</c:f>
              <c:strCache>
                <c:ptCount val="1"/>
                <c:pt idx="0">
                  <c:v>70-tal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medlem'!$D$4:$D$18</c:f>
              <c:numCache>
                <c:formatCode>General</c:formatCode>
                <c:ptCount val="15"/>
                <c:pt idx="0">
                  <c:v>3.62</c:v>
                </c:pt>
                <c:pt idx="1">
                  <c:v>2.4300000000000002</c:v>
                </c:pt>
                <c:pt idx="2">
                  <c:v>2.81</c:v>
                </c:pt>
                <c:pt idx="3">
                  <c:v>1.77</c:v>
                </c:pt>
                <c:pt idx="4">
                  <c:v>2.74</c:v>
                </c:pt>
                <c:pt idx="5">
                  <c:v>2.36</c:v>
                </c:pt>
                <c:pt idx="6">
                  <c:v>2.16</c:v>
                </c:pt>
                <c:pt idx="7">
                  <c:v>2.62</c:v>
                </c:pt>
                <c:pt idx="8">
                  <c:v>2.37</c:v>
                </c:pt>
                <c:pt idx="9">
                  <c:v>2.57</c:v>
                </c:pt>
                <c:pt idx="10">
                  <c:v>3.33</c:v>
                </c:pt>
                <c:pt idx="11">
                  <c:v>3.14</c:v>
                </c:pt>
                <c:pt idx="12">
                  <c:v>3.07</c:v>
                </c:pt>
                <c:pt idx="13">
                  <c:v>2.84</c:v>
                </c:pt>
                <c:pt idx="14">
                  <c:v>3.35</c:v>
                </c:pt>
              </c:numCache>
            </c:numRef>
          </c:val>
          <c:smooth val="0"/>
        </c:ser>
        <c:ser>
          <c:idx val="3"/>
          <c:order val="3"/>
          <c:tx>
            <c:strRef>
              <c:f>'motiv medlem'!$E$3</c:f>
              <c:strCache>
                <c:ptCount val="1"/>
                <c:pt idx="0">
                  <c:v>60-tal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medlem'!$E$4:$E$18</c:f>
              <c:numCache>
                <c:formatCode>General</c:formatCode>
                <c:ptCount val="15"/>
                <c:pt idx="0">
                  <c:v>3.63</c:v>
                </c:pt>
                <c:pt idx="1">
                  <c:v>2.62</c:v>
                </c:pt>
                <c:pt idx="2">
                  <c:v>2.88</c:v>
                </c:pt>
                <c:pt idx="3">
                  <c:v>2.06</c:v>
                </c:pt>
                <c:pt idx="4">
                  <c:v>3.07</c:v>
                </c:pt>
                <c:pt idx="5">
                  <c:v>2.5099999999999998</c:v>
                </c:pt>
                <c:pt idx="6">
                  <c:v>2.35</c:v>
                </c:pt>
                <c:pt idx="7">
                  <c:v>2.68</c:v>
                </c:pt>
                <c:pt idx="8">
                  <c:v>2.69</c:v>
                </c:pt>
                <c:pt idx="9">
                  <c:v>2.66</c:v>
                </c:pt>
                <c:pt idx="10">
                  <c:v>3.36</c:v>
                </c:pt>
                <c:pt idx="11">
                  <c:v>3.42</c:v>
                </c:pt>
                <c:pt idx="12">
                  <c:v>3.25</c:v>
                </c:pt>
                <c:pt idx="13">
                  <c:v>3.51</c:v>
                </c:pt>
                <c:pt idx="14">
                  <c:v>3.22</c:v>
                </c:pt>
              </c:numCache>
            </c:numRef>
          </c:val>
          <c:smooth val="0"/>
        </c:ser>
        <c:ser>
          <c:idx val="4"/>
          <c:order val="4"/>
          <c:tx>
            <c:strRef>
              <c:f>'motiv medlem'!$F$3</c:f>
              <c:strCache>
                <c:ptCount val="1"/>
                <c:pt idx="0">
                  <c:v>50-tal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medlem'!$F$4:$F$18</c:f>
              <c:numCache>
                <c:formatCode>General</c:formatCode>
                <c:ptCount val="15"/>
                <c:pt idx="0">
                  <c:v>3.68</c:v>
                </c:pt>
                <c:pt idx="1">
                  <c:v>2.48</c:v>
                </c:pt>
                <c:pt idx="2">
                  <c:v>2.61</c:v>
                </c:pt>
                <c:pt idx="3">
                  <c:v>2.06</c:v>
                </c:pt>
                <c:pt idx="4">
                  <c:v>3.03</c:v>
                </c:pt>
                <c:pt idx="5">
                  <c:v>2.4700000000000002</c:v>
                </c:pt>
                <c:pt idx="6">
                  <c:v>2.5099999999999998</c:v>
                </c:pt>
                <c:pt idx="7">
                  <c:v>2.73</c:v>
                </c:pt>
                <c:pt idx="8">
                  <c:v>2.58</c:v>
                </c:pt>
                <c:pt idx="9">
                  <c:v>2.57</c:v>
                </c:pt>
                <c:pt idx="10">
                  <c:v>3.09</c:v>
                </c:pt>
                <c:pt idx="11">
                  <c:v>3.16</c:v>
                </c:pt>
                <c:pt idx="12">
                  <c:v>2.96</c:v>
                </c:pt>
                <c:pt idx="13">
                  <c:v>3.38</c:v>
                </c:pt>
                <c:pt idx="14">
                  <c:v>3.2</c:v>
                </c:pt>
              </c:numCache>
            </c:numRef>
          </c:val>
          <c:smooth val="0"/>
        </c:ser>
        <c:ser>
          <c:idx val="5"/>
          <c:order val="5"/>
          <c:tx>
            <c:strRef>
              <c:f>'motiv medlem'!$G$3</c:f>
              <c:strCache>
                <c:ptCount val="1"/>
                <c:pt idx="0">
                  <c:v>40-tal+</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'motiv medlem'!$A$4:$A$18</c:f>
              <c:strCache>
                <c:ptCount val="15"/>
                <c:pt idx="0">
                  <c:v>få del av ceremonier vid dop, konfirmation, vigsel och begravning</c:v>
                </c:pt>
                <c:pt idx="1">
                  <c:v>få del av annan verksamhet Svenska kyrkan erbjuder</c:v>
                </c:pt>
                <c:pt idx="2">
                  <c:v>andra människor behöver Svenska kyrkan</c:v>
                </c:pt>
                <c:pt idx="3">
                  <c:v>mitt liv ska få en andlig dimension</c:v>
                </c:pt>
                <c:pt idx="4">
                  <c:v>fortsätta familjetraditionen att vara medlem</c:v>
                </c:pt>
                <c:pt idx="5">
                  <c:v>stödja Svenska kyrkans internationella hjälparbete</c:v>
                </c:pt>
                <c:pt idx="6">
                  <c:v>jag är kristen</c:v>
                </c:pt>
                <c:pt idx="7">
                  <c:v>stödja Svenska kyrkans sociala arbete</c:v>
                </c:pt>
                <c:pt idx="8">
                  <c:v>Svenska kyrkan är en viktig röst i samhällsdebatten</c:v>
                </c:pt>
                <c:pt idx="9">
                  <c:v>jag har ännu inte tagit mig för att gå ur…</c:v>
                </c:pt>
                <c:pt idx="10">
                  <c:v>Jag har goda erfarenheter av Svenska kyrkan</c:v>
                </c:pt>
                <c:pt idx="11">
                  <c:v>Jag lever i Sverige (det är en del av min svenskhet)</c:v>
                </c:pt>
                <c:pt idx="12">
                  <c:v>För att kyrkobyggnaderna ska kunna finnas kvar</c:v>
                </c:pt>
                <c:pt idx="13">
                  <c:v>Sverige ska fortsätta att vara ett kristet land</c:v>
                </c:pt>
                <c:pt idx="14">
                  <c:v>Jag har inte funderat så mycket över mitt medlemskap.</c:v>
                </c:pt>
              </c:strCache>
            </c:strRef>
          </c:cat>
          <c:val>
            <c:numRef>
              <c:f>'motiv medlem'!$G$4:$G$18</c:f>
              <c:numCache>
                <c:formatCode>General</c:formatCode>
                <c:ptCount val="15"/>
                <c:pt idx="0">
                  <c:v>3.77</c:v>
                </c:pt>
                <c:pt idx="1">
                  <c:v>2.83</c:v>
                </c:pt>
                <c:pt idx="2">
                  <c:v>2.97</c:v>
                </c:pt>
                <c:pt idx="3">
                  <c:v>2.27</c:v>
                </c:pt>
                <c:pt idx="4">
                  <c:v>3.37</c:v>
                </c:pt>
                <c:pt idx="5">
                  <c:v>2.64</c:v>
                </c:pt>
                <c:pt idx="6">
                  <c:v>2.66</c:v>
                </c:pt>
                <c:pt idx="7">
                  <c:v>2.78</c:v>
                </c:pt>
                <c:pt idx="8">
                  <c:v>2.84</c:v>
                </c:pt>
                <c:pt idx="9">
                  <c:v>2.57</c:v>
                </c:pt>
                <c:pt idx="10">
                  <c:v>3.2</c:v>
                </c:pt>
                <c:pt idx="11">
                  <c:v>3.62</c:v>
                </c:pt>
                <c:pt idx="12">
                  <c:v>3.29</c:v>
                </c:pt>
                <c:pt idx="13">
                  <c:v>3.69</c:v>
                </c:pt>
                <c:pt idx="14">
                  <c:v>3.41</c:v>
                </c:pt>
              </c:numCache>
            </c:numRef>
          </c:val>
          <c:smooth val="0"/>
        </c:ser>
        <c:dLbls>
          <c:showLegendKey val="0"/>
          <c:showVal val="0"/>
          <c:showCatName val="0"/>
          <c:showSerName val="0"/>
          <c:showPercent val="0"/>
          <c:showBubbleSize val="0"/>
        </c:dLbls>
        <c:marker val="1"/>
        <c:smooth val="0"/>
        <c:axId val="479221096"/>
        <c:axId val="479222664"/>
      </c:lineChart>
      <c:catAx>
        <c:axId val="479221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479222664"/>
        <c:crosses val="autoZero"/>
        <c:auto val="1"/>
        <c:lblAlgn val="ctr"/>
        <c:lblOffset val="100"/>
        <c:noMultiLvlLbl val="0"/>
      </c:catAx>
      <c:valAx>
        <c:axId val="479222664"/>
        <c:scaling>
          <c:orientation val="minMax"/>
          <c:min val="1"/>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79221096"/>
        <c:crosses val="autoZero"/>
        <c:crossBetween val="between"/>
      </c:valAx>
      <c:spPr>
        <a:noFill/>
        <a:ln>
          <a:noFill/>
        </a:ln>
        <a:effectLst/>
      </c:spPr>
    </c:plotArea>
    <c:legend>
      <c:legendPos val="b"/>
      <c:layout>
        <c:manualLayout>
          <c:xMode val="edge"/>
          <c:yMode val="edge"/>
          <c:x val="0.1135822498217044"/>
          <c:y val="0.92708761408803497"/>
          <c:w val="0.56517488200235821"/>
          <c:h val="4.9704942637210203E-2"/>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EF9A6-3BBB-4C09-8203-221FA9057F31}" type="doc">
      <dgm:prSet loTypeId="urn:microsoft.com/office/officeart/2005/8/layout/pyramid1" loCatId="pyramid" qsTypeId="urn:microsoft.com/office/officeart/2005/8/quickstyle/simple1" qsCatId="simple" csTypeId="urn:microsoft.com/office/officeart/2005/8/colors/accent1_2" csCatId="accent1" phldr="1"/>
      <dgm:spPr/>
    </dgm:pt>
    <dgm:pt modelId="{811FDEB2-2DC2-4DD4-BA14-1938529A3F6B}">
      <dgm:prSet phldrT="[Text]" custT="1"/>
      <dgm:spPr/>
      <dgm:t>
        <a:bodyPr anchor="b"/>
        <a:lstStyle/>
        <a:p>
          <a:pPr>
            <a:lnSpc>
              <a:spcPct val="100000"/>
            </a:lnSpc>
          </a:pPr>
          <a:endParaRPr lang="sv-SE" sz="2100" dirty="0" smtClean="0"/>
        </a:p>
        <a:p>
          <a:pPr>
            <a:lnSpc>
              <a:spcPct val="100000"/>
            </a:lnSpc>
          </a:pPr>
          <a:endParaRPr lang="sv-SE" sz="2100" dirty="0" smtClean="0"/>
        </a:p>
        <a:p>
          <a:pPr>
            <a:lnSpc>
              <a:spcPct val="100000"/>
            </a:lnSpc>
          </a:pPr>
          <a:endParaRPr lang="sv-SE" sz="1800" b="1" dirty="0" smtClean="0"/>
        </a:p>
        <a:p>
          <a:pPr>
            <a:lnSpc>
              <a:spcPct val="100000"/>
            </a:lnSpc>
          </a:pPr>
          <a:endParaRPr lang="sv-SE" sz="1800" b="1" dirty="0" smtClean="0"/>
        </a:p>
        <a:p>
          <a:pPr>
            <a:lnSpc>
              <a:spcPct val="100000"/>
            </a:lnSpc>
          </a:pPr>
          <a:endParaRPr lang="sv-SE" sz="1800" b="1" dirty="0" smtClean="0"/>
        </a:p>
        <a:p>
          <a:pPr>
            <a:lnSpc>
              <a:spcPct val="100000"/>
            </a:lnSpc>
          </a:pPr>
          <a:endParaRPr lang="sv-SE" sz="1800" b="1" dirty="0" smtClean="0"/>
        </a:p>
        <a:p>
          <a:pPr>
            <a:lnSpc>
              <a:spcPct val="100000"/>
            </a:lnSpc>
          </a:pPr>
          <a:endParaRPr lang="sv-SE" sz="1800" b="1" dirty="0" smtClean="0"/>
        </a:p>
        <a:p>
          <a:pPr>
            <a:lnSpc>
              <a:spcPct val="100000"/>
            </a:lnSpc>
          </a:pPr>
          <a:endParaRPr lang="sv-SE" sz="1800" b="1" dirty="0" smtClean="0"/>
        </a:p>
        <a:p>
          <a:pPr>
            <a:lnSpc>
              <a:spcPct val="100000"/>
            </a:lnSpc>
          </a:pPr>
          <a:endParaRPr lang="sv-SE" sz="1800" b="1" dirty="0" smtClean="0"/>
        </a:p>
        <a:p>
          <a:pPr>
            <a:lnSpc>
              <a:spcPct val="100000"/>
            </a:lnSpc>
          </a:pPr>
          <a:r>
            <a:rPr lang="sv-SE" sz="1800" b="1" dirty="0" smtClean="0"/>
            <a:t>Interaktion:</a:t>
          </a:r>
          <a:r>
            <a:rPr lang="sv-SE" sz="1800" dirty="0" smtClean="0"/>
            <a:t>   </a:t>
          </a:r>
          <a:br>
            <a:rPr lang="sv-SE" sz="1800" dirty="0" smtClean="0"/>
          </a:br>
          <a:r>
            <a:rPr lang="sv-SE" sz="1600" dirty="0" smtClean="0"/>
            <a:t>Kontakta församling </a:t>
          </a:r>
          <a:br>
            <a:rPr lang="sv-SE" sz="1600" dirty="0" smtClean="0"/>
          </a:br>
          <a:r>
            <a:rPr lang="sv-SE" sz="1600" dirty="0" smtClean="0"/>
            <a:t>boka dop</a:t>
          </a:r>
          <a:br>
            <a:rPr lang="sv-SE" sz="1600" dirty="0" smtClean="0"/>
          </a:br>
          <a:r>
            <a:rPr lang="sv-SE" sz="1600" dirty="0" smtClean="0"/>
            <a:t>kalender med gudstjänst </a:t>
          </a:r>
          <a:endParaRPr lang="sv-SE" sz="1600" dirty="0"/>
        </a:p>
      </dgm:t>
    </dgm:pt>
    <dgm:pt modelId="{7CE8E2CF-E3E4-44F5-B993-9484641F2017}" type="parTrans" cxnId="{FDD45117-EE6A-49F7-9252-238008D4962F}">
      <dgm:prSet/>
      <dgm:spPr/>
      <dgm:t>
        <a:bodyPr/>
        <a:lstStyle/>
        <a:p>
          <a:endParaRPr lang="sv-SE"/>
        </a:p>
      </dgm:t>
    </dgm:pt>
    <dgm:pt modelId="{14A96D70-D10A-43D3-9B81-9C44F7F0C5C8}" type="sibTrans" cxnId="{FDD45117-EE6A-49F7-9252-238008D4962F}">
      <dgm:prSet/>
      <dgm:spPr/>
      <dgm:t>
        <a:bodyPr/>
        <a:lstStyle/>
        <a:p>
          <a:endParaRPr lang="sv-SE"/>
        </a:p>
      </dgm:t>
    </dgm:pt>
    <dgm:pt modelId="{AD824D7F-148C-48FD-9A22-6572B2474B66}">
      <dgm:prSet phldrT="[Text]" custT="1"/>
      <dgm:spPr/>
      <dgm:t>
        <a:bodyPr anchor="b"/>
        <a:lstStyle/>
        <a:p>
          <a:r>
            <a:rPr lang="sv-SE" sz="2800" dirty="0" smtClean="0"/>
            <a:t>Människors intryck: </a:t>
          </a:r>
        </a:p>
        <a:p>
          <a:r>
            <a:rPr lang="sv-SE" sz="2800" dirty="0" smtClean="0"/>
            <a:t>Förstod, gillade, delade, attribut</a:t>
          </a:r>
          <a:endParaRPr lang="sv-SE" sz="2800" dirty="0"/>
        </a:p>
      </dgm:t>
    </dgm:pt>
    <dgm:pt modelId="{39D0EE6F-FCDA-410A-A150-7087A9E89196}" type="parTrans" cxnId="{11F10C69-AF8F-45EB-9AC2-B05383F44734}">
      <dgm:prSet/>
      <dgm:spPr/>
      <dgm:t>
        <a:bodyPr/>
        <a:lstStyle/>
        <a:p>
          <a:endParaRPr lang="sv-SE"/>
        </a:p>
      </dgm:t>
    </dgm:pt>
    <dgm:pt modelId="{224F33F0-F3F0-4FE2-AD8F-559285BD9B35}" type="sibTrans" cxnId="{11F10C69-AF8F-45EB-9AC2-B05383F44734}">
      <dgm:prSet/>
      <dgm:spPr/>
      <dgm:t>
        <a:bodyPr/>
        <a:lstStyle/>
        <a:p>
          <a:endParaRPr lang="sv-SE"/>
        </a:p>
      </dgm:t>
    </dgm:pt>
    <dgm:pt modelId="{BB1230BA-6D17-48B5-A644-10B231391F86}">
      <dgm:prSet phldrT="[Text]"/>
      <dgm:spPr/>
      <dgm:t>
        <a:bodyPr/>
        <a:lstStyle/>
        <a:p>
          <a:r>
            <a:rPr lang="sv-SE" dirty="0" smtClean="0"/>
            <a:t>Synlighet tillsammans:</a:t>
          </a:r>
        </a:p>
        <a:p>
          <a:r>
            <a:rPr lang="sv-SE" dirty="0" smtClean="0"/>
            <a:t>Mäts genom hur många som observerat (räckvidd)  </a:t>
          </a:r>
          <a:endParaRPr lang="sv-SE" dirty="0"/>
        </a:p>
      </dgm:t>
    </dgm:pt>
    <dgm:pt modelId="{BDA86905-F25F-43F0-B9A4-B305BAF8C0A9}" type="parTrans" cxnId="{B5021A57-9702-4000-9DF1-F64E61E1C277}">
      <dgm:prSet/>
      <dgm:spPr/>
      <dgm:t>
        <a:bodyPr/>
        <a:lstStyle/>
        <a:p>
          <a:endParaRPr lang="sv-SE"/>
        </a:p>
      </dgm:t>
    </dgm:pt>
    <dgm:pt modelId="{125BDCC6-E552-4D05-96EA-3A5EDB88AF04}" type="sibTrans" cxnId="{B5021A57-9702-4000-9DF1-F64E61E1C277}">
      <dgm:prSet/>
      <dgm:spPr/>
      <dgm:t>
        <a:bodyPr/>
        <a:lstStyle/>
        <a:p>
          <a:endParaRPr lang="sv-SE"/>
        </a:p>
      </dgm:t>
    </dgm:pt>
    <dgm:pt modelId="{2F2A0853-1446-4718-94AE-67AF3B163E49}" type="pres">
      <dgm:prSet presAssocID="{5B9EF9A6-3BBB-4C09-8203-221FA9057F31}" presName="Name0" presStyleCnt="0">
        <dgm:presLayoutVars>
          <dgm:dir/>
          <dgm:animLvl val="lvl"/>
          <dgm:resizeHandles val="exact"/>
        </dgm:presLayoutVars>
      </dgm:prSet>
      <dgm:spPr/>
    </dgm:pt>
    <dgm:pt modelId="{C5E0AD2B-7460-4F9B-9BB6-8785B47718E4}" type="pres">
      <dgm:prSet presAssocID="{811FDEB2-2DC2-4DD4-BA14-1938529A3F6B}" presName="Name8" presStyleCnt="0"/>
      <dgm:spPr/>
    </dgm:pt>
    <dgm:pt modelId="{D96C282D-C5EA-4745-8082-1AD2FD10D60B}" type="pres">
      <dgm:prSet presAssocID="{811FDEB2-2DC2-4DD4-BA14-1938529A3F6B}" presName="level" presStyleLbl="node1" presStyleIdx="0" presStyleCnt="3" custScaleY="105320">
        <dgm:presLayoutVars>
          <dgm:chMax val="1"/>
          <dgm:bulletEnabled val="1"/>
        </dgm:presLayoutVars>
      </dgm:prSet>
      <dgm:spPr/>
      <dgm:t>
        <a:bodyPr/>
        <a:lstStyle/>
        <a:p>
          <a:endParaRPr lang="sv-SE"/>
        </a:p>
      </dgm:t>
    </dgm:pt>
    <dgm:pt modelId="{B156F5FB-BE96-4F5E-8993-9F81D71ADCF9}" type="pres">
      <dgm:prSet presAssocID="{811FDEB2-2DC2-4DD4-BA14-1938529A3F6B}" presName="levelTx" presStyleLbl="revTx" presStyleIdx="0" presStyleCnt="0">
        <dgm:presLayoutVars>
          <dgm:chMax val="1"/>
          <dgm:bulletEnabled val="1"/>
        </dgm:presLayoutVars>
      </dgm:prSet>
      <dgm:spPr/>
      <dgm:t>
        <a:bodyPr/>
        <a:lstStyle/>
        <a:p>
          <a:endParaRPr lang="sv-SE"/>
        </a:p>
      </dgm:t>
    </dgm:pt>
    <dgm:pt modelId="{B7FF9890-388E-4354-800A-13718E6E1EC8}" type="pres">
      <dgm:prSet presAssocID="{AD824D7F-148C-48FD-9A22-6572B2474B66}" presName="Name8" presStyleCnt="0"/>
      <dgm:spPr/>
    </dgm:pt>
    <dgm:pt modelId="{7E30CEA4-7A26-4473-8E2C-A2A1F30979AF}" type="pres">
      <dgm:prSet presAssocID="{AD824D7F-148C-48FD-9A22-6572B2474B66}" presName="level" presStyleLbl="node1" presStyleIdx="1" presStyleCnt="3" custScaleY="81103">
        <dgm:presLayoutVars>
          <dgm:chMax val="1"/>
          <dgm:bulletEnabled val="1"/>
        </dgm:presLayoutVars>
      </dgm:prSet>
      <dgm:spPr/>
      <dgm:t>
        <a:bodyPr/>
        <a:lstStyle/>
        <a:p>
          <a:endParaRPr lang="sv-SE"/>
        </a:p>
      </dgm:t>
    </dgm:pt>
    <dgm:pt modelId="{3309FC3F-60D5-48CD-9D21-3B5A45FDCAF8}" type="pres">
      <dgm:prSet presAssocID="{AD824D7F-148C-48FD-9A22-6572B2474B66}" presName="levelTx" presStyleLbl="revTx" presStyleIdx="0" presStyleCnt="0">
        <dgm:presLayoutVars>
          <dgm:chMax val="1"/>
          <dgm:bulletEnabled val="1"/>
        </dgm:presLayoutVars>
      </dgm:prSet>
      <dgm:spPr/>
      <dgm:t>
        <a:bodyPr/>
        <a:lstStyle/>
        <a:p>
          <a:endParaRPr lang="sv-SE"/>
        </a:p>
      </dgm:t>
    </dgm:pt>
    <dgm:pt modelId="{72A679BE-ADD6-4A74-A921-E284E6B98AA2}" type="pres">
      <dgm:prSet presAssocID="{BB1230BA-6D17-48B5-A644-10B231391F86}" presName="Name8" presStyleCnt="0"/>
      <dgm:spPr/>
    </dgm:pt>
    <dgm:pt modelId="{322F199C-0006-460A-95AB-F315ECFE426D}" type="pres">
      <dgm:prSet presAssocID="{BB1230BA-6D17-48B5-A644-10B231391F86}" presName="level" presStyleLbl="node1" presStyleIdx="2" presStyleCnt="3">
        <dgm:presLayoutVars>
          <dgm:chMax val="1"/>
          <dgm:bulletEnabled val="1"/>
        </dgm:presLayoutVars>
      </dgm:prSet>
      <dgm:spPr/>
      <dgm:t>
        <a:bodyPr/>
        <a:lstStyle/>
        <a:p>
          <a:endParaRPr lang="sv-SE"/>
        </a:p>
      </dgm:t>
    </dgm:pt>
    <dgm:pt modelId="{5B2494DC-D838-4E3C-A898-A65CE277FC70}" type="pres">
      <dgm:prSet presAssocID="{BB1230BA-6D17-48B5-A644-10B231391F86}" presName="levelTx" presStyleLbl="revTx" presStyleIdx="0" presStyleCnt="0">
        <dgm:presLayoutVars>
          <dgm:chMax val="1"/>
          <dgm:bulletEnabled val="1"/>
        </dgm:presLayoutVars>
      </dgm:prSet>
      <dgm:spPr/>
      <dgm:t>
        <a:bodyPr/>
        <a:lstStyle/>
        <a:p>
          <a:endParaRPr lang="sv-SE"/>
        </a:p>
      </dgm:t>
    </dgm:pt>
  </dgm:ptLst>
  <dgm:cxnLst>
    <dgm:cxn modelId="{11F10C69-AF8F-45EB-9AC2-B05383F44734}" srcId="{5B9EF9A6-3BBB-4C09-8203-221FA9057F31}" destId="{AD824D7F-148C-48FD-9A22-6572B2474B66}" srcOrd="1" destOrd="0" parTransId="{39D0EE6F-FCDA-410A-A150-7087A9E89196}" sibTransId="{224F33F0-F3F0-4FE2-AD8F-559285BD9B35}"/>
    <dgm:cxn modelId="{DABCF444-56B6-46BB-98A5-7A04B6B2AB74}" type="presOf" srcId="{811FDEB2-2DC2-4DD4-BA14-1938529A3F6B}" destId="{D96C282D-C5EA-4745-8082-1AD2FD10D60B}" srcOrd="0" destOrd="0" presId="urn:microsoft.com/office/officeart/2005/8/layout/pyramid1"/>
    <dgm:cxn modelId="{B5021A57-9702-4000-9DF1-F64E61E1C277}" srcId="{5B9EF9A6-3BBB-4C09-8203-221FA9057F31}" destId="{BB1230BA-6D17-48B5-A644-10B231391F86}" srcOrd="2" destOrd="0" parTransId="{BDA86905-F25F-43F0-B9A4-B305BAF8C0A9}" sibTransId="{125BDCC6-E552-4D05-96EA-3A5EDB88AF04}"/>
    <dgm:cxn modelId="{FDD45117-EE6A-49F7-9252-238008D4962F}" srcId="{5B9EF9A6-3BBB-4C09-8203-221FA9057F31}" destId="{811FDEB2-2DC2-4DD4-BA14-1938529A3F6B}" srcOrd="0" destOrd="0" parTransId="{7CE8E2CF-E3E4-44F5-B993-9484641F2017}" sibTransId="{14A96D70-D10A-43D3-9B81-9C44F7F0C5C8}"/>
    <dgm:cxn modelId="{A32C7056-5085-4BB7-8C8F-F049654B7998}" type="presOf" srcId="{5B9EF9A6-3BBB-4C09-8203-221FA9057F31}" destId="{2F2A0853-1446-4718-94AE-67AF3B163E49}" srcOrd="0" destOrd="0" presId="urn:microsoft.com/office/officeart/2005/8/layout/pyramid1"/>
    <dgm:cxn modelId="{4CB7FBBC-F378-4F23-B2A0-ABCDD0AB0690}" type="presOf" srcId="{BB1230BA-6D17-48B5-A644-10B231391F86}" destId="{5B2494DC-D838-4E3C-A898-A65CE277FC70}" srcOrd="1" destOrd="0" presId="urn:microsoft.com/office/officeart/2005/8/layout/pyramid1"/>
    <dgm:cxn modelId="{233FEF11-985D-4B83-9929-A6AF786C1F4B}" type="presOf" srcId="{BB1230BA-6D17-48B5-A644-10B231391F86}" destId="{322F199C-0006-460A-95AB-F315ECFE426D}" srcOrd="0" destOrd="0" presId="urn:microsoft.com/office/officeart/2005/8/layout/pyramid1"/>
    <dgm:cxn modelId="{42D26402-6F21-45B9-A22A-F246283D86F2}" type="presOf" srcId="{AD824D7F-148C-48FD-9A22-6572B2474B66}" destId="{3309FC3F-60D5-48CD-9D21-3B5A45FDCAF8}" srcOrd="1" destOrd="0" presId="urn:microsoft.com/office/officeart/2005/8/layout/pyramid1"/>
    <dgm:cxn modelId="{47C8C3C3-DB37-4D4F-A2B0-C59B96984DB4}" type="presOf" srcId="{811FDEB2-2DC2-4DD4-BA14-1938529A3F6B}" destId="{B156F5FB-BE96-4F5E-8993-9F81D71ADCF9}" srcOrd="1" destOrd="0" presId="urn:microsoft.com/office/officeart/2005/8/layout/pyramid1"/>
    <dgm:cxn modelId="{1C23AC7D-4669-4699-8858-94DD36D25EC9}" type="presOf" srcId="{AD824D7F-148C-48FD-9A22-6572B2474B66}" destId="{7E30CEA4-7A26-4473-8E2C-A2A1F30979AF}" srcOrd="0" destOrd="0" presId="urn:microsoft.com/office/officeart/2005/8/layout/pyramid1"/>
    <dgm:cxn modelId="{C77CB74E-66AF-4009-A32E-B1C0C8D79F81}" type="presParOf" srcId="{2F2A0853-1446-4718-94AE-67AF3B163E49}" destId="{C5E0AD2B-7460-4F9B-9BB6-8785B47718E4}" srcOrd="0" destOrd="0" presId="urn:microsoft.com/office/officeart/2005/8/layout/pyramid1"/>
    <dgm:cxn modelId="{B7025F61-0EDA-4194-B45D-06CF922DD603}" type="presParOf" srcId="{C5E0AD2B-7460-4F9B-9BB6-8785B47718E4}" destId="{D96C282D-C5EA-4745-8082-1AD2FD10D60B}" srcOrd="0" destOrd="0" presId="urn:microsoft.com/office/officeart/2005/8/layout/pyramid1"/>
    <dgm:cxn modelId="{09B89768-4F46-4108-BCB9-92F1E7A88820}" type="presParOf" srcId="{C5E0AD2B-7460-4F9B-9BB6-8785B47718E4}" destId="{B156F5FB-BE96-4F5E-8993-9F81D71ADCF9}" srcOrd="1" destOrd="0" presId="urn:microsoft.com/office/officeart/2005/8/layout/pyramid1"/>
    <dgm:cxn modelId="{E5B3788D-AD7A-4F92-9E65-23F9F27B73AC}" type="presParOf" srcId="{2F2A0853-1446-4718-94AE-67AF3B163E49}" destId="{B7FF9890-388E-4354-800A-13718E6E1EC8}" srcOrd="1" destOrd="0" presId="urn:microsoft.com/office/officeart/2005/8/layout/pyramid1"/>
    <dgm:cxn modelId="{EE15F805-C6CC-478D-9965-D0340E0982D3}" type="presParOf" srcId="{B7FF9890-388E-4354-800A-13718E6E1EC8}" destId="{7E30CEA4-7A26-4473-8E2C-A2A1F30979AF}" srcOrd="0" destOrd="0" presId="urn:microsoft.com/office/officeart/2005/8/layout/pyramid1"/>
    <dgm:cxn modelId="{DD6AA092-3120-43E2-AE1D-B44609DDD4AE}" type="presParOf" srcId="{B7FF9890-388E-4354-800A-13718E6E1EC8}" destId="{3309FC3F-60D5-48CD-9D21-3B5A45FDCAF8}" srcOrd="1" destOrd="0" presId="urn:microsoft.com/office/officeart/2005/8/layout/pyramid1"/>
    <dgm:cxn modelId="{0337ADA8-B7E7-4D5E-9379-1CE099350D5A}" type="presParOf" srcId="{2F2A0853-1446-4718-94AE-67AF3B163E49}" destId="{72A679BE-ADD6-4A74-A921-E284E6B98AA2}" srcOrd="2" destOrd="0" presId="urn:microsoft.com/office/officeart/2005/8/layout/pyramid1"/>
    <dgm:cxn modelId="{D4A80D7F-8668-4E99-A300-E7031B9AD87A}" type="presParOf" srcId="{72A679BE-ADD6-4A74-A921-E284E6B98AA2}" destId="{322F199C-0006-460A-95AB-F315ECFE426D}" srcOrd="0" destOrd="0" presId="urn:microsoft.com/office/officeart/2005/8/layout/pyramid1"/>
    <dgm:cxn modelId="{CCFD6792-84BA-48C2-9D1E-DEF5BAA9A0FE}" type="presParOf" srcId="{72A679BE-ADD6-4A74-A921-E284E6B98AA2}" destId="{5B2494DC-D838-4E3C-A898-A65CE277FC7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395972-AC36-46F9-9720-F3E4DE5EAFB1}" type="doc">
      <dgm:prSet loTypeId="urn:microsoft.com/office/officeart/2005/8/layout/venn1" loCatId="relationship" qsTypeId="urn:microsoft.com/office/officeart/2005/8/quickstyle/simple5" qsCatId="simple" csTypeId="urn:microsoft.com/office/officeart/2005/8/colors/accent3_5" csCatId="accent3" phldr="1"/>
      <dgm:spPr/>
    </dgm:pt>
    <dgm:pt modelId="{1CBDE577-9DA5-473D-B55F-45617002DC6D}">
      <dgm:prSet phldrT="[Text]"/>
      <dgm:spPr>
        <a:solidFill>
          <a:srgbClr val="00B050"/>
        </a:solidFill>
      </dgm:spPr>
      <dgm:t>
        <a:bodyPr/>
        <a:lstStyle/>
        <a:p>
          <a:r>
            <a:rPr lang="sv-SE" dirty="0">
              <a:solidFill>
                <a:schemeClr val="bg1"/>
              </a:solidFill>
            </a:rPr>
            <a:t>37% ja!</a:t>
          </a:r>
        </a:p>
      </dgm:t>
    </dgm:pt>
    <dgm:pt modelId="{80DDEB69-0773-4194-AA8E-262B8D01F349}" type="parTrans" cxnId="{EB7F393B-42E0-4272-8236-7BDFFB6A5D4B}">
      <dgm:prSet/>
      <dgm:spPr/>
      <dgm:t>
        <a:bodyPr/>
        <a:lstStyle/>
        <a:p>
          <a:endParaRPr lang="sv-SE"/>
        </a:p>
      </dgm:t>
    </dgm:pt>
    <dgm:pt modelId="{8C2C6BC5-22BC-4E3C-8838-57F25E00863E}" type="sibTrans" cxnId="{EB7F393B-42E0-4272-8236-7BDFFB6A5D4B}">
      <dgm:prSet/>
      <dgm:spPr/>
      <dgm:t>
        <a:bodyPr/>
        <a:lstStyle/>
        <a:p>
          <a:endParaRPr lang="sv-SE"/>
        </a:p>
      </dgm:t>
    </dgm:pt>
    <dgm:pt modelId="{101E34DB-49AE-4EEB-B97D-8A3CDBC7FACC}">
      <dgm:prSet phldrT="[Text]"/>
      <dgm:spPr>
        <a:solidFill>
          <a:srgbClr val="FFC000"/>
        </a:solidFill>
      </dgm:spPr>
      <dgm:t>
        <a:bodyPr/>
        <a:lstStyle/>
        <a:p>
          <a:r>
            <a:rPr lang="sv-SE" dirty="0">
              <a:solidFill>
                <a:schemeClr val="bg1"/>
              </a:solidFill>
            </a:rPr>
            <a:t>31%</a:t>
          </a:r>
        </a:p>
        <a:p>
          <a:r>
            <a:rPr lang="sv-SE" dirty="0">
              <a:solidFill>
                <a:schemeClr val="bg1"/>
              </a:solidFill>
            </a:rPr>
            <a:t>tja…</a:t>
          </a:r>
        </a:p>
      </dgm:t>
    </dgm:pt>
    <dgm:pt modelId="{1A6DF80E-389C-4AD3-A9AF-1747B1519F96}" type="parTrans" cxnId="{C74CE33D-A38A-4FF8-A107-71EDB6E81FFB}">
      <dgm:prSet/>
      <dgm:spPr/>
      <dgm:t>
        <a:bodyPr/>
        <a:lstStyle/>
        <a:p>
          <a:endParaRPr lang="sv-SE"/>
        </a:p>
      </dgm:t>
    </dgm:pt>
    <dgm:pt modelId="{8C83345E-088F-46AA-AC7A-BCF2DC575A6D}" type="sibTrans" cxnId="{C74CE33D-A38A-4FF8-A107-71EDB6E81FFB}">
      <dgm:prSet/>
      <dgm:spPr/>
      <dgm:t>
        <a:bodyPr/>
        <a:lstStyle/>
        <a:p>
          <a:endParaRPr lang="sv-SE"/>
        </a:p>
      </dgm:t>
    </dgm:pt>
    <dgm:pt modelId="{91D4CC95-D23F-4DD1-A08C-4DCD6698EA4B}">
      <dgm:prSet phldrT="[Text]"/>
      <dgm:spPr>
        <a:solidFill>
          <a:srgbClr val="FF0000"/>
        </a:solidFill>
      </dgm:spPr>
      <dgm:t>
        <a:bodyPr/>
        <a:lstStyle/>
        <a:p>
          <a:r>
            <a:rPr lang="sv-SE" dirty="0">
              <a:solidFill>
                <a:schemeClr val="bg1"/>
              </a:solidFill>
            </a:rPr>
            <a:t>32% nej!</a:t>
          </a:r>
        </a:p>
      </dgm:t>
    </dgm:pt>
    <dgm:pt modelId="{5D3DC756-1DCA-4AA8-9683-B99D4FB99D39}" type="parTrans" cxnId="{320F701F-C04E-43CC-8054-C1F78591E33B}">
      <dgm:prSet/>
      <dgm:spPr/>
      <dgm:t>
        <a:bodyPr/>
        <a:lstStyle/>
        <a:p>
          <a:endParaRPr lang="sv-SE"/>
        </a:p>
      </dgm:t>
    </dgm:pt>
    <dgm:pt modelId="{F1FDB68E-79AA-4924-B10F-532360C4CE14}" type="sibTrans" cxnId="{320F701F-C04E-43CC-8054-C1F78591E33B}">
      <dgm:prSet/>
      <dgm:spPr/>
      <dgm:t>
        <a:bodyPr/>
        <a:lstStyle/>
        <a:p>
          <a:endParaRPr lang="sv-SE"/>
        </a:p>
      </dgm:t>
    </dgm:pt>
    <dgm:pt modelId="{0F6DCA03-1021-4BF3-B670-8A1350CF570C}" type="pres">
      <dgm:prSet presAssocID="{1F395972-AC36-46F9-9720-F3E4DE5EAFB1}" presName="compositeShape" presStyleCnt="0">
        <dgm:presLayoutVars>
          <dgm:chMax val="7"/>
          <dgm:dir/>
          <dgm:resizeHandles val="exact"/>
        </dgm:presLayoutVars>
      </dgm:prSet>
      <dgm:spPr/>
    </dgm:pt>
    <dgm:pt modelId="{1C086BF5-0FBD-4E0C-AB5F-9E06A387F833}" type="pres">
      <dgm:prSet presAssocID="{1CBDE577-9DA5-473D-B55F-45617002DC6D}" presName="circ1" presStyleLbl="vennNode1" presStyleIdx="0" presStyleCnt="3"/>
      <dgm:spPr/>
      <dgm:t>
        <a:bodyPr/>
        <a:lstStyle/>
        <a:p>
          <a:endParaRPr lang="sv-SE"/>
        </a:p>
      </dgm:t>
    </dgm:pt>
    <dgm:pt modelId="{B8FC8E1C-0D16-4D7D-8D55-467DE26DFE7C}" type="pres">
      <dgm:prSet presAssocID="{1CBDE577-9DA5-473D-B55F-45617002DC6D}" presName="circ1Tx" presStyleLbl="revTx" presStyleIdx="0" presStyleCnt="0">
        <dgm:presLayoutVars>
          <dgm:chMax val="0"/>
          <dgm:chPref val="0"/>
          <dgm:bulletEnabled val="1"/>
        </dgm:presLayoutVars>
      </dgm:prSet>
      <dgm:spPr/>
      <dgm:t>
        <a:bodyPr/>
        <a:lstStyle/>
        <a:p>
          <a:endParaRPr lang="sv-SE"/>
        </a:p>
      </dgm:t>
    </dgm:pt>
    <dgm:pt modelId="{AC56379F-1708-44F4-9FFE-CEA42C2CCBD5}" type="pres">
      <dgm:prSet presAssocID="{101E34DB-49AE-4EEB-B97D-8A3CDBC7FACC}" presName="circ2" presStyleLbl="vennNode1" presStyleIdx="1" presStyleCnt="3"/>
      <dgm:spPr/>
      <dgm:t>
        <a:bodyPr/>
        <a:lstStyle/>
        <a:p>
          <a:endParaRPr lang="sv-SE"/>
        </a:p>
      </dgm:t>
    </dgm:pt>
    <dgm:pt modelId="{AA8D70C7-1B90-470B-8452-02077FE0468D}" type="pres">
      <dgm:prSet presAssocID="{101E34DB-49AE-4EEB-B97D-8A3CDBC7FACC}" presName="circ2Tx" presStyleLbl="revTx" presStyleIdx="0" presStyleCnt="0">
        <dgm:presLayoutVars>
          <dgm:chMax val="0"/>
          <dgm:chPref val="0"/>
          <dgm:bulletEnabled val="1"/>
        </dgm:presLayoutVars>
      </dgm:prSet>
      <dgm:spPr/>
      <dgm:t>
        <a:bodyPr/>
        <a:lstStyle/>
        <a:p>
          <a:endParaRPr lang="sv-SE"/>
        </a:p>
      </dgm:t>
    </dgm:pt>
    <dgm:pt modelId="{BC13A117-B994-4673-B88B-0A5840EDC42F}" type="pres">
      <dgm:prSet presAssocID="{91D4CC95-D23F-4DD1-A08C-4DCD6698EA4B}" presName="circ3" presStyleLbl="vennNode1" presStyleIdx="2" presStyleCnt="3"/>
      <dgm:spPr/>
      <dgm:t>
        <a:bodyPr/>
        <a:lstStyle/>
        <a:p>
          <a:endParaRPr lang="sv-SE"/>
        </a:p>
      </dgm:t>
    </dgm:pt>
    <dgm:pt modelId="{6CB73620-8B51-4370-9FC8-FD5637608355}" type="pres">
      <dgm:prSet presAssocID="{91D4CC95-D23F-4DD1-A08C-4DCD6698EA4B}" presName="circ3Tx" presStyleLbl="revTx" presStyleIdx="0" presStyleCnt="0">
        <dgm:presLayoutVars>
          <dgm:chMax val="0"/>
          <dgm:chPref val="0"/>
          <dgm:bulletEnabled val="1"/>
        </dgm:presLayoutVars>
      </dgm:prSet>
      <dgm:spPr/>
      <dgm:t>
        <a:bodyPr/>
        <a:lstStyle/>
        <a:p>
          <a:endParaRPr lang="sv-SE"/>
        </a:p>
      </dgm:t>
    </dgm:pt>
  </dgm:ptLst>
  <dgm:cxnLst>
    <dgm:cxn modelId="{B2CBE55D-95C2-4F99-8F17-8EAB9D2A2B8A}" type="presOf" srcId="{1CBDE577-9DA5-473D-B55F-45617002DC6D}" destId="{1C086BF5-0FBD-4E0C-AB5F-9E06A387F833}" srcOrd="0" destOrd="0" presId="urn:microsoft.com/office/officeart/2005/8/layout/venn1"/>
    <dgm:cxn modelId="{A6415202-1B34-44C4-AA75-083A62E9FAC4}" type="presOf" srcId="{1CBDE577-9DA5-473D-B55F-45617002DC6D}" destId="{B8FC8E1C-0D16-4D7D-8D55-467DE26DFE7C}" srcOrd="1" destOrd="0" presId="urn:microsoft.com/office/officeart/2005/8/layout/venn1"/>
    <dgm:cxn modelId="{320F701F-C04E-43CC-8054-C1F78591E33B}" srcId="{1F395972-AC36-46F9-9720-F3E4DE5EAFB1}" destId="{91D4CC95-D23F-4DD1-A08C-4DCD6698EA4B}" srcOrd="2" destOrd="0" parTransId="{5D3DC756-1DCA-4AA8-9683-B99D4FB99D39}" sibTransId="{F1FDB68E-79AA-4924-B10F-532360C4CE14}"/>
    <dgm:cxn modelId="{094E9F69-02B8-4A5A-8776-A0FB2FBBEE7A}" type="presOf" srcId="{101E34DB-49AE-4EEB-B97D-8A3CDBC7FACC}" destId="{AA8D70C7-1B90-470B-8452-02077FE0468D}" srcOrd="1" destOrd="0" presId="urn:microsoft.com/office/officeart/2005/8/layout/venn1"/>
    <dgm:cxn modelId="{7A47A137-32AF-4AD4-B6B9-739C57D04B87}" type="presOf" srcId="{1F395972-AC36-46F9-9720-F3E4DE5EAFB1}" destId="{0F6DCA03-1021-4BF3-B670-8A1350CF570C}" srcOrd="0" destOrd="0" presId="urn:microsoft.com/office/officeart/2005/8/layout/venn1"/>
    <dgm:cxn modelId="{EB7F393B-42E0-4272-8236-7BDFFB6A5D4B}" srcId="{1F395972-AC36-46F9-9720-F3E4DE5EAFB1}" destId="{1CBDE577-9DA5-473D-B55F-45617002DC6D}" srcOrd="0" destOrd="0" parTransId="{80DDEB69-0773-4194-AA8E-262B8D01F349}" sibTransId="{8C2C6BC5-22BC-4E3C-8838-57F25E00863E}"/>
    <dgm:cxn modelId="{B339CDE7-8539-4F0C-9E19-08E831D12006}" type="presOf" srcId="{91D4CC95-D23F-4DD1-A08C-4DCD6698EA4B}" destId="{BC13A117-B994-4673-B88B-0A5840EDC42F}" srcOrd="0" destOrd="0" presId="urn:microsoft.com/office/officeart/2005/8/layout/venn1"/>
    <dgm:cxn modelId="{5C54FD7D-4B0D-4404-B214-2ACFDD732A02}" type="presOf" srcId="{91D4CC95-D23F-4DD1-A08C-4DCD6698EA4B}" destId="{6CB73620-8B51-4370-9FC8-FD5637608355}" srcOrd="1" destOrd="0" presId="urn:microsoft.com/office/officeart/2005/8/layout/venn1"/>
    <dgm:cxn modelId="{25DD8490-4CE8-4FAC-B851-04858AE9FB25}" type="presOf" srcId="{101E34DB-49AE-4EEB-B97D-8A3CDBC7FACC}" destId="{AC56379F-1708-44F4-9FFE-CEA42C2CCBD5}" srcOrd="0" destOrd="0" presId="urn:microsoft.com/office/officeart/2005/8/layout/venn1"/>
    <dgm:cxn modelId="{C74CE33D-A38A-4FF8-A107-71EDB6E81FFB}" srcId="{1F395972-AC36-46F9-9720-F3E4DE5EAFB1}" destId="{101E34DB-49AE-4EEB-B97D-8A3CDBC7FACC}" srcOrd="1" destOrd="0" parTransId="{1A6DF80E-389C-4AD3-A9AF-1747B1519F96}" sibTransId="{8C83345E-088F-46AA-AC7A-BCF2DC575A6D}"/>
    <dgm:cxn modelId="{00D6D97F-C5A6-495F-BFCD-D8F0848FA2C6}" type="presParOf" srcId="{0F6DCA03-1021-4BF3-B670-8A1350CF570C}" destId="{1C086BF5-0FBD-4E0C-AB5F-9E06A387F833}" srcOrd="0" destOrd="0" presId="urn:microsoft.com/office/officeart/2005/8/layout/venn1"/>
    <dgm:cxn modelId="{D239AEFB-43FE-4594-B477-780339F92C2D}" type="presParOf" srcId="{0F6DCA03-1021-4BF3-B670-8A1350CF570C}" destId="{B8FC8E1C-0D16-4D7D-8D55-467DE26DFE7C}" srcOrd="1" destOrd="0" presId="urn:microsoft.com/office/officeart/2005/8/layout/venn1"/>
    <dgm:cxn modelId="{B50B0E26-240E-4773-8F85-332B1EE84CBE}" type="presParOf" srcId="{0F6DCA03-1021-4BF3-B670-8A1350CF570C}" destId="{AC56379F-1708-44F4-9FFE-CEA42C2CCBD5}" srcOrd="2" destOrd="0" presId="urn:microsoft.com/office/officeart/2005/8/layout/venn1"/>
    <dgm:cxn modelId="{56C9B4CD-181D-492C-BDDC-5B37207FF1BB}" type="presParOf" srcId="{0F6DCA03-1021-4BF3-B670-8A1350CF570C}" destId="{AA8D70C7-1B90-470B-8452-02077FE0468D}" srcOrd="3" destOrd="0" presId="urn:microsoft.com/office/officeart/2005/8/layout/venn1"/>
    <dgm:cxn modelId="{CB22BCE5-095C-47CA-B691-B7075972F552}" type="presParOf" srcId="{0F6DCA03-1021-4BF3-B670-8A1350CF570C}" destId="{BC13A117-B994-4673-B88B-0A5840EDC42F}" srcOrd="4" destOrd="0" presId="urn:microsoft.com/office/officeart/2005/8/layout/venn1"/>
    <dgm:cxn modelId="{1C4524BC-F235-4C25-9E1A-D3C0A461308B}" type="presParOf" srcId="{0F6DCA03-1021-4BF3-B670-8A1350CF570C}" destId="{6CB73620-8B51-4370-9FC8-FD5637608355}"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2897B1-5246-4C29-AF36-6CDE58909E7F}" type="doc">
      <dgm:prSet loTypeId="urn:microsoft.com/office/officeart/2005/8/layout/equation1" loCatId="process" qsTypeId="urn:microsoft.com/office/officeart/2005/8/quickstyle/simple4" qsCatId="simple" csTypeId="urn:microsoft.com/office/officeart/2005/8/colors/accent2_2" csCatId="accent2" phldr="1"/>
      <dgm:spPr/>
      <dgm:t>
        <a:bodyPr/>
        <a:lstStyle/>
        <a:p>
          <a:endParaRPr lang="sv-SE"/>
        </a:p>
      </dgm:t>
    </dgm:pt>
    <dgm:pt modelId="{9B99AEAC-CE58-4379-B19F-AECF899D71D1}">
      <dgm:prSet custT="1"/>
      <dgm:spPr>
        <a:solidFill>
          <a:schemeClr val="bg2">
            <a:lumMod val="25000"/>
          </a:schemeClr>
        </a:solidFill>
      </dgm:spPr>
      <dgm:t>
        <a:bodyPr/>
        <a:lstStyle/>
        <a:p>
          <a:pPr rtl="0"/>
          <a:r>
            <a:rPr lang="sv-SE" sz="1800" dirty="0" smtClean="0"/>
            <a:t>Plats – byggnad</a:t>
          </a:r>
        </a:p>
        <a:p>
          <a:pPr rtl="0"/>
          <a:r>
            <a:rPr lang="sv-SE" sz="1800" dirty="0" smtClean="0"/>
            <a:t>kultur</a:t>
          </a:r>
          <a:endParaRPr lang="sv-SE" sz="1800" dirty="0"/>
        </a:p>
      </dgm:t>
    </dgm:pt>
    <dgm:pt modelId="{7DBFF71D-04FA-494E-A183-815A8EE8225A}" type="parTrans" cxnId="{E4113DA5-9488-4CCA-82D8-4414BB41E33A}">
      <dgm:prSet/>
      <dgm:spPr/>
      <dgm:t>
        <a:bodyPr/>
        <a:lstStyle/>
        <a:p>
          <a:endParaRPr lang="sv-SE"/>
        </a:p>
      </dgm:t>
    </dgm:pt>
    <dgm:pt modelId="{F866BEE3-50C1-4550-986E-1DDEF3C79E6A}" type="sibTrans" cxnId="{E4113DA5-9488-4CCA-82D8-4414BB41E33A}">
      <dgm:prSet/>
      <dgm:spPr/>
      <dgm:t>
        <a:bodyPr/>
        <a:lstStyle/>
        <a:p>
          <a:endParaRPr lang="sv-SE"/>
        </a:p>
      </dgm:t>
    </dgm:pt>
    <dgm:pt modelId="{E0D8DDC4-C64C-4073-B413-5EDB7E653D74}">
      <dgm:prSet custT="1"/>
      <dgm:spPr>
        <a:solidFill>
          <a:schemeClr val="tx1">
            <a:lumMod val="75000"/>
            <a:lumOff val="25000"/>
          </a:schemeClr>
        </a:solidFill>
      </dgm:spPr>
      <dgm:t>
        <a:bodyPr/>
        <a:lstStyle/>
        <a:p>
          <a:pPr rtl="0"/>
          <a:r>
            <a:rPr lang="sv-SE" sz="1800" dirty="0"/>
            <a:t>Svenskhet</a:t>
          </a:r>
        </a:p>
      </dgm:t>
    </dgm:pt>
    <dgm:pt modelId="{800D4754-26C5-4019-861E-542DAF975CAF}" type="parTrans" cxnId="{EE4D5158-D9D1-4AB2-A7FE-CDD77D1F40C4}">
      <dgm:prSet/>
      <dgm:spPr/>
      <dgm:t>
        <a:bodyPr/>
        <a:lstStyle/>
        <a:p>
          <a:endParaRPr lang="sv-SE"/>
        </a:p>
      </dgm:t>
    </dgm:pt>
    <dgm:pt modelId="{4A6B34B8-F30D-4F7F-8D3A-04ED5A44A1E2}" type="sibTrans" cxnId="{EE4D5158-D9D1-4AB2-A7FE-CDD77D1F40C4}">
      <dgm:prSet/>
      <dgm:spPr/>
      <dgm:t>
        <a:bodyPr/>
        <a:lstStyle/>
        <a:p>
          <a:endParaRPr lang="sv-SE"/>
        </a:p>
      </dgm:t>
    </dgm:pt>
    <dgm:pt modelId="{ACC6579F-AEFF-4ED7-AADA-84C45B3A1E68}">
      <dgm:prSet/>
      <dgm:spPr>
        <a:solidFill>
          <a:schemeClr val="accent6">
            <a:lumMod val="50000"/>
          </a:schemeClr>
        </a:solidFill>
      </dgm:spPr>
      <dgm:t>
        <a:bodyPr/>
        <a:lstStyle/>
        <a:p>
          <a:pPr rtl="0"/>
          <a:r>
            <a:rPr lang="sv-SE"/>
            <a:t>Diakoni</a:t>
          </a:r>
        </a:p>
      </dgm:t>
    </dgm:pt>
    <dgm:pt modelId="{8D0B2A07-6585-43A7-8F98-7F4DCADFE5DB}" type="parTrans" cxnId="{1D60F259-1152-4897-81CD-8D34AB5B55E6}">
      <dgm:prSet/>
      <dgm:spPr/>
      <dgm:t>
        <a:bodyPr/>
        <a:lstStyle/>
        <a:p>
          <a:endParaRPr lang="sv-SE"/>
        </a:p>
      </dgm:t>
    </dgm:pt>
    <dgm:pt modelId="{05EB8B94-CE41-4350-B805-7FF2CAFD1DE2}" type="sibTrans" cxnId="{1D60F259-1152-4897-81CD-8D34AB5B55E6}">
      <dgm:prSet/>
      <dgm:spPr/>
      <dgm:t>
        <a:bodyPr/>
        <a:lstStyle/>
        <a:p>
          <a:endParaRPr lang="sv-SE"/>
        </a:p>
      </dgm:t>
    </dgm:pt>
    <dgm:pt modelId="{095D0B09-67B8-421D-8F6B-6FB947891B48}">
      <dgm:prSet/>
      <dgm:spPr>
        <a:solidFill>
          <a:schemeClr val="tx1">
            <a:lumMod val="50000"/>
            <a:lumOff val="50000"/>
          </a:schemeClr>
        </a:solidFill>
      </dgm:spPr>
      <dgm:t>
        <a:bodyPr/>
        <a:lstStyle/>
        <a:p>
          <a:pPr rtl="0"/>
          <a:r>
            <a:rPr lang="sv-SE" dirty="0" smtClean="0"/>
            <a:t>Rit </a:t>
          </a:r>
          <a:endParaRPr lang="sv-SE" dirty="0"/>
        </a:p>
      </dgm:t>
    </dgm:pt>
    <dgm:pt modelId="{AE68977E-8BA9-4AC6-BEC6-80A0D02103C2}" type="parTrans" cxnId="{21D59C45-38A3-4223-A467-35FD748F885C}">
      <dgm:prSet/>
      <dgm:spPr/>
      <dgm:t>
        <a:bodyPr/>
        <a:lstStyle/>
        <a:p>
          <a:endParaRPr lang="sv-SE"/>
        </a:p>
      </dgm:t>
    </dgm:pt>
    <dgm:pt modelId="{257BA395-5426-4C99-8377-254FD00CB3AC}" type="sibTrans" cxnId="{21D59C45-38A3-4223-A467-35FD748F885C}">
      <dgm:prSet/>
      <dgm:spPr/>
      <dgm:t>
        <a:bodyPr/>
        <a:lstStyle/>
        <a:p>
          <a:endParaRPr lang="sv-SE"/>
        </a:p>
      </dgm:t>
    </dgm:pt>
    <dgm:pt modelId="{A47611F9-D517-4CCF-8FF3-3E80BB0A011A}" type="pres">
      <dgm:prSet presAssocID="{452897B1-5246-4C29-AF36-6CDE58909E7F}" presName="linearFlow" presStyleCnt="0">
        <dgm:presLayoutVars>
          <dgm:dir/>
          <dgm:resizeHandles val="exact"/>
        </dgm:presLayoutVars>
      </dgm:prSet>
      <dgm:spPr/>
      <dgm:t>
        <a:bodyPr/>
        <a:lstStyle/>
        <a:p>
          <a:endParaRPr lang="sv-SE"/>
        </a:p>
      </dgm:t>
    </dgm:pt>
    <dgm:pt modelId="{52CFE0CE-31E6-4619-B383-9D1586D2599B}" type="pres">
      <dgm:prSet presAssocID="{9B99AEAC-CE58-4379-B19F-AECF899D71D1}" presName="node" presStyleLbl="node1" presStyleIdx="0" presStyleCnt="4" custScaleX="110655" custScaleY="108431">
        <dgm:presLayoutVars>
          <dgm:bulletEnabled val="1"/>
        </dgm:presLayoutVars>
      </dgm:prSet>
      <dgm:spPr/>
      <dgm:t>
        <a:bodyPr/>
        <a:lstStyle/>
        <a:p>
          <a:endParaRPr lang="sv-SE"/>
        </a:p>
      </dgm:t>
    </dgm:pt>
    <dgm:pt modelId="{D65679A2-CE59-41BF-86CF-4DC513C5F75E}" type="pres">
      <dgm:prSet presAssocID="{F866BEE3-50C1-4550-986E-1DDEF3C79E6A}" presName="spacerL" presStyleCnt="0"/>
      <dgm:spPr/>
    </dgm:pt>
    <dgm:pt modelId="{C526B523-6F15-4F2C-92B9-47E460B48292}" type="pres">
      <dgm:prSet presAssocID="{F866BEE3-50C1-4550-986E-1DDEF3C79E6A}" presName="sibTrans" presStyleLbl="sibTrans2D1" presStyleIdx="0" presStyleCnt="3" custFlipVert="0" custScaleX="29550" custScaleY="4929"/>
      <dgm:spPr/>
      <dgm:t>
        <a:bodyPr/>
        <a:lstStyle/>
        <a:p>
          <a:endParaRPr lang="sv-SE"/>
        </a:p>
      </dgm:t>
    </dgm:pt>
    <dgm:pt modelId="{10FBA938-43DE-4F2C-8738-6A79359CE7D4}" type="pres">
      <dgm:prSet presAssocID="{F866BEE3-50C1-4550-986E-1DDEF3C79E6A}" presName="spacerR" presStyleCnt="0"/>
      <dgm:spPr/>
    </dgm:pt>
    <dgm:pt modelId="{CBA198E6-41ED-489F-85B6-29AFDF1B5FD7}" type="pres">
      <dgm:prSet presAssocID="{E0D8DDC4-C64C-4073-B413-5EDB7E653D74}" presName="node" presStyleLbl="node1" presStyleIdx="1" presStyleCnt="4">
        <dgm:presLayoutVars>
          <dgm:bulletEnabled val="1"/>
        </dgm:presLayoutVars>
      </dgm:prSet>
      <dgm:spPr/>
      <dgm:t>
        <a:bodyPr/>
        <a:lstStyle/>
        <a:p>
          <a:endParaRPr lang="sv-SE"/>
        </a:p>
      </dgm:t>
    </dgm:pt>
    <dgm:pt modelId="{CF3107B2-37D7-4C2C-925B-6E0EAA81D889}" type="pres">
      <dgm:prSet presAssocID="{4A6B34B8-F30D-4F7F-8D3A-04ED5A44A1E2}" presName="spacerL" presStyleCnt="0"/>
      <dgm:spPr/>
    </dgm:pt>
    <dgm:pt modelId="{5ED7BC0F-36D3-48D3-A3AA-396D314BAEF0}" type="pres">
      <dgm:prSet presAssocID="{4A6B34B8-F30D-4F7F-8D3A-04ED5A44A1E2}" presName="sibTrans" presStyleLbl="sibTrans2D1" presStyleIdx="1" presStyleCnt="3" custFlipVert="1" custFlipHor="1" custScaleX="48911" custScaleY="10077"/>
      <dgm:spPr/>
      <dgm:t>
        <a:bodyPr/>
        <a:lstStyle/>
        <a:p>
          <a:endParaRPr lang="sv-SE"/>
        </a:p>
      </dgm:t>
    </dgm:pt>
    <dgm:pt modelId="{3FA7CEE2-ADE4-4382-9701-7770F332FC71}" type="pres">
      <dgm:prSet presAssocID="{4A6B34B8-F30D-4F7F-8D3A-04ED5A44A1E2}" presName="spacerR" presStyleCnt="0"/>
      <dgm:spPr/>
    </dgm:pt>
    <dgm:pt modelId="{0D9EAF0A-67B3-4B60-8E69-71100233DEEB}" type="pres">
      <dgm:prSet presAssocID="{ACC6579F-AEFF-4ED7-AADA-84C45B3A1E68}" presName="node" presStyleLbl="node1" presStyleIdx="2" presStyleCnt="4">
        <dgm:presLayoutVars>
          <dgm:bulletEnabled val="1"/>
        </dgm:presLayoutVars>
      </dgm:prSet>
      <dgm:spPr/>
      <dgm:t>
        <a:bodyPr/>
        <a:lstStyle/>
        <a:p>
          <a:endParaRPr lang="sv-SE"/>
        </a:p>
      </dgm:t>
    </dgm:pt>
    <dgm:pt modelId="{A08239B9-A422-4D5C-87AC-B038144008C2}" type="pres">
      <dgm:prSet presAssocID="{05EB8B94-CE41-4350-B805-7FF2CAFD1DE2}" presName="spacerL" presStyleCnt="0"/>
      <dgm:spPr/>
    </dgm:pt>
    <dgm:pt modelId="{9DB17A8C-4754-4210-BE41-5ADF9FFA9D9F}" type="pres">
      <dgm:prSet presAssocID="{05EB8B94-CE41-4350-B805-7FF2CAFD1DE2}" presName="sibTrans" presStyleLbl="sibTrans2D1" presStyleIdx="2" presStyleCnt="3" custFlipHor="1" custScaleX="34272" custScaleY="5605"/>
      <dgm:spPr/>
      <dgm:t>
        <a:bodyPr/>
        <a:lstStyle/>
        <a:p>
          <a:endParaRPr lang="sv-SE"/>
        </a:p>
      </dgm:t>
    </dgm:pt>
    <dgm:pt modelId="{33EECE93-C3C8-4C15-8660-E51C76BA09D1}" type="pres">
      <dgm:prSet presAssocID="{05EB8B94-CE41-4350-B805-7FF2CAFD1DE2}" presName="spacerR" presStyleCnt="0"/>
      <dgm:spPr/>
    </dgm:pt>
    <dgm:pt modelId="{AC51DC4A-ABAE-4FBB-9341-3A222A7663A6}" type="pres">
      <dgm:prSet presAssocID="{095D0B09-67B8-421D-8F6B-6FB947891B48}" presName="node" presStyleLbl="node1" presStyleIdx="3" presStyleCnt="4">
        <dgm:presLayoutVars>
          <dgm:bulletEnabled val="1"/>
        </dgm:presLayoutVars>
      </dgm:prSet>
      <dgm:spPr/>
      <dgm:t>
        <a:bodyPr/>
        <a:lstStyle/>
        <a:p>
          <a:endParaRPr lang="sv-SE"/>
        </a:p>
      </dgm:t>
    </dgm:pt>
  </dgm:ptLst>
  <dgm:cxnLst>
    <dgm:cxn modelId="{7D73BE93-EF19-4D2E-9E43-092D6AE02920}" type="presOf" srcId="{452897B1-5246-4C29-AF36-6CDE58909E7F}" destId="{A47611F9-D517-4CCF-8FF3-3E80BB0A011A}" srcOrd="0" destOrd="0" presId="urn:microsoft.com/office/officeart/2005/8/layout/equation1"/>
    <dgm:cxn modelId="{21D59C45-38A3-4223-A467-35FD748F885C}" srcId="{452897B1-5246-4C29-AF36-6CDE58909E7F}" destId="{095D0B09-67B8-421D-8F6B-6FB947891B48}" srcOrd="3" destOrd="0" parTransId="{AE68977E-8BA9-4AC6-BEC6-80A0D02103C2}" sibTransId="{257BA395-5426-4C99-8377-254FD00CB3AC}"/>
    <dgm:cxn modelId="{7EEB2B1B-7F42-4867-BE5F-5C794467CC3B}" type="presOf" srcId="{095D0B09-67B8-421D-8F6B-6FB947891B48}" destId="{AC51DC4A-ABAE-4FBB-9341-3A222A7663A6}" srcOrd="0" destOrd="0" presId="urn:microsoft.com/office/officeart/2005/8/layout/equation1"/>
    <dgm:cxn modelId="{A4C689F1-0390-46C4-A138-82F2B2832EFD}" type="presOf" srcId="{9B99AEAC-CE58-4379-B19F-AECF899D71D1}" destId="{52CFE0CE-31E6-4619-B383-9D1586D2599B}" srcOrd="0" destOrd="0" presId="urn:microsoft.com/office/officeart/2005/8/layout/equation1"/>
    <dgm:cxn modelId="{E4113DA5-9488-4CCA-82D8-4414BB41E33A}" srcId="{452897B1-5246-4C29-AF36-6CDE58909E7F}" destId="{9B99AEAC-CE58-4379-B19F-AECF899D71D1}" srcOrd="0" destOrd="0" parTransId="{7DBFF71D-04FA-494E-A183-815A8EE8225A}" sibTransId="{F866BEE3-50C1-4550-986E-1DDEF3C79E6A}"/>
    <dgm:cxn modelId="{EE4D5158-D9D1-4AB2-A7FE-CDD77D1F40C4}" srcId="{452897B1-5246-4C29-AF36-6CDE58909E7F}" destId="{E0D8DDC4-C64C-4073-B413-5EDB7E653D74}" srcOrd="1" destOrd="0" parTransId="{800D4754-26C5-4019-861E-542DAF975CAF}" sibTransId="{4A6B34B8-F30D-4F7F-8D3A-04ED5A44A1E2}"/>
    <dgm:cxn modelId="{D2AC38A5-133D-425C-B826-A0CFC55165AA}" type="presOf" srcId="{4A6B34B8-F30D-4F7F-8D3A-04ED5A44A1E2}" destId="{5ED7BC0F-36D3-48D3-A3AA-396D314BAEF0}" srcOrd="0" destOrd="0" presId="urn:microsoft.com/office/officeart/2005/8/layout/equation1"/>
    <dgm:cxn modelId="{C565EDC0-0383-4546-9199-D9E8C1B3F3A7}" type="presOf" srcId="{E0D8DDC4-C64C-4073-B413-5EDB7E653D74}" destId="{CBA198E6-41ED-489F-85B6-29AFDF1B5FD7}" srcOrd="0" destOrd="0" presId="urn:microsoft.com/office/officeart/2005/8/layout/equation1"/>
    <dgm:cxn modelId="{1D60F259-1152-4897-81CD-8D34AB5B55E6}" srcId="{452897B1-5246-4C29-AF36-6CDE58909E7F}" destId="{ACC6579F-AEFF-4ED7-AADA-84C45B3A1E68}" srcOrd="2" destOrd="0" parTransId="{8D0B2A07-6585-43A7-8F98-7F4DCADFE5DB}" sibTransId="{05EB8B94-CE41-4350-B805-7FF2CAFD1DE2}"/>
    <dgm:cxn modelId="{942ECBDA-C4F7-4AA7-8841-156958664E3C}" type="presOf" srcId="{ACC6579F-AEFF-4ED7-AADA-84C45B3A1E68}" destId="{0D9EAF0A-67B3-4B60-8E69-71100233DEEB}" srcOrd="0" destOrd="0" presId="urn:microsoft.com/office/officeart/2005/8/layout/equation1"/>
    <dgm:cxn modelId="{D0AF1408-0759-4628-8384-1711CB0E1EDD}" type="presOf" srcId="{05EB8B94-CE41-4350-B805-7FF2CAFD1DE2}" destId="{9DB17A8C-4754-4210-BE41-5ADF9FFA9D9F}" srcOrd="0" destOrd="0" presId="urn:microsoft.com/office/officeart/2005/8/layout/equation1"/>
    <dgm:cxn modelId="{0610BBDF-F831-456A-8988-A63E2683DFCC}" type="presOf" srcId="{F866BEE3-50C1-4550-986E-1DDEF3C79E6A}" destId="{C526B523-6F15-4F2C-92B9-47E460B48292}" srcOrd="0" destOrd="0" presId="urn:microsoft.com/office/officeart/2005/8/layout/equation1"/>
    <dgm:cxn modelId="{6D84CEC1-F54E-46B0-BA50-105AE50C54B7}" type="presParOf" srcId="{A47611F9-D517-4CCF-8FF3-3E80BB0A011A}" destId="{52CFE0CE-31E6-4619-B383-9D1586D2599B}" srcOrd="0" destOrd="0" presId="urn:microsoft.com/office/officeart/2005/8/layout/equation1"/>
    <dgm:cxn modelId="{717B97FD-4635-4C20-91C2-D29E26596B5F}" type="presParOf" srcId="{A47611F9-D517-4CCF-8FF3-3E80BB0A011A}" destId="{D65679A2-CE59-41BF-86CF-4DC513C5F75E}" srcOrd="1" destOrd="0" presId="urn:microsoft.com/office/officeart/2005/8/layout/equation1"/>
    <dgm:cxn modelId="{40F11A05-FF0C-4101-9519-29F93C067B1D}" type="presParOf" srcId="{A47611F9-D517-4CCF-8FF3-3E80BB0A011A}" destId="{C526B523-6F15-4F2C-92B9-47E460B48292}" srcOrd="2" destOrd="0" presId="urn:microsoft.com/office/officeart/2005/8/layout/equation1"/>
    <dgm:cxn modelId="{48651F91-424F-4733-9247-413898EE2592}" type="presParOf" srcId="{A47611F9-D517-4CCF-8FF3-3E80BB0A011A}" destId="{10FBA938-43DE-4F2C-8738-6A79359CE7D4}" srcOrd="3" destOrd="0" presId="urn:microsoft.com/office/officeart/2005/8/layout/equation1"/>
    <dgm:cxn modelId="{EC556D1F-9EE6-423D-A330-79A5810034AE}" type="presParOf" srcId="{A47611F9-D517-4CCF-8FF3-3E80BB0A011A}" destId="{CBA198E6-41ED-489F-85B6-29AFDF1B5FD7}" srcOrd="4" destOrd="0" presId="urn:microsoft.com/office/officeart/2005/8/layout/equation1"/>
    <dgm:cxn modelId="{66E13611-5580-4706-9859-E46FDEB784FE}" type="presParOf" srcId="{A47611F9-D517-4CCF-8FF3-3E80BB0A011A}" destId="{CF3107B2-37D7-4C2C-925B-6E0EAA81D889}" srcOrd="5" destOrd="0" presId="urn:microsoft.com/office/officeart/2005/8/layout/equation1"/>
    <dgm:cxn modelId="{1C00C91B-425C-4441-ADF3-5F688C4EAF7E}" type="presParOf" srcId="{A47611F9-D517-4CCF-8FF3-3E80BB0A011A}" destId="{5ED7BC0F-36D3-48D3-A3AA-396D314BAEF0}" srcOrd="6" destOrd="0" presId="urn:microsoft.com/office/officeart/2005/8/layout/equation1"/>
    <dgm:cxn modelId="{26464411-AA81-48A1-BBB1-99254A10CDA4}" type="presParOf" srcId="{A47611F9-D517-4CCF-8FF3-3E80BB0A011A}" destId="{3FA7CEE2-ADE4-4382-9701-7770F332FC71}" srcOrd="7" destOrd="0" presId="urn:microsoft.com/office/officeart/2005/8/layout/equation1"/>
    <dgm:cxn modelId="{DA979002-C825-4D66-BFD0-E3ED1CA27590}" type="presParOf" srcId="{A47611F9-D517-4CCF-8FF3-3E80BB0A011A}" destId="{0D9EAF0A-67B3-4B60-8E69-71100233DEEB}" srcOrd="8" destOrd="0" presId="urn:microsoft.com/office/officeart/2005/8/layout/equation1"/>
    <dgm:cxn modelId="{F697C190-E215-4703-A8F4-77E4051D7753}" type="presParOf" srcId="{A47611F9-D517-4CCF-8FF3-3E80BB0A011A}" destId="{A08239B9-A422-4D5C-87AC-B038144008C2}" srcOrd="9" destOrd="0" presId="urn:microsoft.com/office/officeart/2005/8/layout/equation1"/>
    <dgm:cxn modelId="{8C1876BF-57C9-40AA-8E2F-600E638E7CEA}" type="presParOf" srcId="{A47611F9-D517-4CCF-8FF3-3E80BB0A011A}" destId="{9DB17A8C-4754-4210-BE41-5ADF9FFA9D9F}" srcOrd="10" destOrd="0" presId="urn:microsoft.com/office/officeart/2005/8/layout/equation1"/>
    <dgm:cxn modelId="{1A2204FC-6811-45C7-A112-78C2094FEEE5}" type="presParOf" srcId="{A47611F9-D517-4CCF-8FF3-3E80BB0A011A}" destId="{33EECE93-C3C8-4C15-8660-E51C76BA09D1}" srcOrd="11" destOrd="0" presId="urn:microsoft.com/office/officeart/2005/8/layout/equation1"/>
    <dgm:cxn modelId="{1E1502F6-A1BF-4978-8CB6-B7D9F1929835}" type="presParOf" srcId="{A47611F9-D517-4CCF-8FF3-3E80BB0A011A}" destId="{AC51DC4A-ABAE-4FBB-9341-3A222A7663A6}"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373690-19B8-4709-90AB-0ABF2CE1CC49}" type="doc">
      <dgm:prSet loTypeId="urn:microsoft.com/office/officeart/2005/8/layout/equation1" loCatId="process" qsTypeId="urn:microsoft.com/office/officeart/2005/8/quickstyle/simple1" qsCatId="simple" csTypeId="urn:microsoft.com/office/officeart/2005/8/colors/accent1_2" csCatId="accent1" phldr="1"/>
      <dgm:spPr/>
    </dgm:pt>
    <dgm:pt modelId="{F5B10A5B-BE4C-4D7A-BF52-E9B0ABD0C9B4}">
      <dgm:prSet phldrT="[Text]"/>
      <dgm:spPr>
        <a:solidFill>
          <a:srgbClr val="7030A0"/>
        </a:solidFill>
        <a:ln>
          <a:noFill/>
        </a:ln>
      </dgm:spPr>
      <dgm:t>
        <a:bodyPr/>
        <a:lstStyle/>
        <a:p>
          <a:r>
            <a:rPr lang="sv-SE" dirty="0"/>
            <a:t>1.</a:t>
          </a:r>
        </a:p>
        <a:p>
          <a:r>
            <a:rPr lang="sv-SE" dirty="0"/>
            <a:t>Kyrkliga handlingar</a:t>
          </a:r>
        </a:p>
      </dgm:t>
    </dgm:pt>
    <dgm:pt modelId="{EFF2B321-AC8D-458A-B78E-3615D49EF313}" type="parTrans" cxnId="{3370CC0B-13C5-423D-B42B-0E33C75302E3}">
      <dgm:prSet/>
      <dgm:spPr/>
      <dgm:t>
        <a:bodyPr/>
        <a:lstStyle/>
        <a:p>
          <a:endParaRPr lang="sv-SE"/>
        </a:p>
      </dgm:t>
    </dgm:pt>
    <dgm:pt modelId="{B369A66B-BCD3-4A1B-A248-188637A79443}" type="sibTrans" cxnId="{3370CC0B-13C5-423D-B42B-0E33C75302E3}">
      <dgm:prSet/>
      <dgm:spPr>
        <a:solidFill>
          <a:schemeClr val="accent1">
            <a:tint val="60000"/>
            <a:hueOff val="0"/>
            <a:satOff val="0"/>
            <a:lumOff val="0"/>
            <a:alpha val="0"/>
          </a:schemeClr>
        </a:solidFill>
      </dgm:spPr>
      <dgm:t>
        <a:bodyPr/>
        <a:lstStyle/>
        <a:p>
          <a:endParaRPr lang="sv-SE" dirty="0"/>
        </a:p>
      </dgm:t>
    </dgm:pt>
    <dgm:pt modelId="{D4631E63-5DD1-481F-8BB1-BD4E46399252}">
      <dgm:prSet phldrT="[Text]"/>
      <dgm:spPr>
        <a:solidFill>
          <a:srgbClr val="7030A0"/>
        </a:solidFill>
        <a:ln>
          <a:noFill/>
        </a:ln>
      </dgm:spPr>
      <dgm:t>
        <a:bodyPr/>
        <a:lstStyle/>
        <a:p>
          <a:r>
            <a:rPr lang="sv-SE" dirty="0"/>
            <a:t>2.</a:t>
          </a:r>
        </a:p>
        <a:p>
          <a:r>
            <a:rPr lang="sv-SE" dirty="0"/>
            <a:t>Gudstjänst</a:t>
          </a:r>
        </a:p>
      </dgm:t>
    </dgm:pt>
    <dgm:pt modelId="{8647F691-42F3-4C08-AA4F-FF672FD87D90}" type="parTrans" cxnId="{D0E41951-8700-467D-B9F1-3268DE923804}">
      <dgm:prSet/>
      <dgm:spPr/>
      <dgm:t>
        <a:bodyPr/>
        <a:lstStyle/>
        <a:p>
          <a:endParaRPr lang="sv-SE"/>
        </a:p>
      </dgm:t>
    </dgm:pt>
    <dgm:pt modelId="{67ADC3E9-9410-4928-B5A7-23D55C35A8F3}" type="sibTrans" cxnId="{D0E41951-8700-467D-B9F1-3268DE923804}">
      <dgm:prSet/>
      <dgm:spPr>
        <a:solidFill>
          <a:schemeClr val="accent1">
            <a:tint val="60000"/>
            <a:hueOff val="0"/>
            <a:satOff val="0"/>
            <a:lumOff val="0"/>
            <a:alpha val="0"/>
          </a:schemeClr>
        </a:solidFill>
      </dgm:spPr>
      <dgm:t>
        <a:bodyPr/>
        <a:lstStyle/>
        <a:p>
          <a:endParaRPr lang="sv-SE" dirty="0"/>
        </a:p>
      </dgm:t>
    </dgm:pt>
    <dgm:pt modelId="{E2B53DEC-1749-4D8E-A66B-151EC8CA22EB}">
      <dgm:prSet phldrT="[Text]"/>
      <dgm:spPr>
        <a:solidFill>
          <a:srgbClr val="7030A0"/>
        </a:solidFill>
        <a:ln>
          <a:noFill/>
        </a:ln>
      </dgm:spPr>
      <dgm:t>
        <a:bodyPr/>
        <a:lstStyle/>
        <a:p>
          <a:r>
            <a:rPr lang="sv-SE" dirty="0"/>
            <a:t>3.</a:t>
          </a:r>
        </a:p>
        <a:p>
          <a:r>
            <a:rPr lang="sv-SE" dirty="0"/>
            <a:t>Kör och musik</a:t>
          </a:r>
        </a:p>
      </dgm:t>
    </dgm:pt>
    <dgm:pt modelId="{F831A55C-9903-47DF-A82F-68884C710ABA}" type="parTrans" cxnId="{D1DE1C34-79A1-4ADB-81FB-6795DA36922D}">
      <dgm:prSet/>
      <dgm:spPr/>
      <dgm:t>
        <a:bodyPr/>
        <a:lstStyle/>
        <a:p>
          <a:endParaRPr lang="sv-SE"/>
        </a:p>
      </dgm:t>
    </dgm:pt>
    <dgm:pt modelId="{30696A91-4125-480E-887F-A91E20A3250B}" type="sibTrans" cxnId="{D1DE1C34-79A1-4ADB-81FB-6795DA36922D}">
      <dgm:prSet/>
      <dgm:spPr/>
      <dgm:t>
        <a:bodyPr/>
        <a:lstStyle/>
        <a:p>
          <a:endParaRPr lang="sv-SE"/>
        </a:p>
      </dgm:t>
    </dgm:pt>
    <dgm:pt modelId="{69D9BED3-F9E3-4DC4-AB7E-C36CFC6F3A53}" type="pres">
      <dgm:prSet presAssocID="{0C373690-19B8-4709-90AB-0ABF2CE1CC49}" presName="linearFlow" presStyleCnt="0">
        <dgm:presLayoutVars>
          <dgm:dir/>
          <dgm:resizeHandles val="exact"/>
        </dgm:presLayoutVars>
      </dgm:prSet>
      <dgm:spPr/>
    </dgm:pt>
    <dgm:pt modelId="{AA5B946C-D9D4-470B-A647-C373F00FF185}" type="pres">
      <dgm:prSet presAssocID="{F5B10A5B-BE4C-4D7A-BF52-E9B0ABD0C9B4}" presName="node" presStyleLbl="node1" presStyleIdx="0" presStyleCnt="3">
        <dgm:presLayoutVars>
          <dgm:bulletEnabled val="1"/>
        </dgm:presLayoutVars>
      </dgm:prSet>
      <dgm:spPr/>
      <dgm:t>
        <a:bodyPr/>
        <a:lstStyle/>
        <a:p>
          <a:endParaRPr lang="sv-SE"/>
        </a:p>
      </dgm:t>
    </dgm:pt>
    <dgm:pt modelId="{CFCCB112-5DE8-46E4-B4B7-EB3ED8FC4F30}" type="pres">
      <dgm:prSet presAssocID="{B369A66B-BCD3-4A1B-A248-188637A79443}" presName="spacerL" presStyleCnt="0"/>
      <dgm:spPr/>
    </dgm:pt>
    <dgm:pt modelId="{0B6FFF87-A074-4941-BF94-5A061CB13AA8}" type="pres">
      <dgm:prSet presAssocID="{B369A66B-BCD3-4A1B-A248-188637A79443}" presName="sibTrans" presStyleLbl="sibTrans2D1" presStyleIdx="0" presStyleCnt="2" custScaleX="3094" custScaleY="32146"/>
      <dgm:spPr/>
      <dgm:t>
        <a:bodyPr/>
        <a:lstStyle/>
        <a:p>
          <a:endParaRPr lang="sv-SE"/>
        </a:p>
      </dgm:t>
    </dgm:pt>
    <dgm:pt modelId="{F5A66744-1FCF-42C7-8543-98A0EF4FF511}" type="pres">
      <dgm:prSet presAssocID="{B369A66B-BCD3-4A1B-A248-188637A79443}" presName="spacerR" presStyleCnt="0"/>
      <dgm:spPr/>
    </dgm:pt>
    <dgm:pt modelId="{7817AA8B-5D9E-4E3B-BA6F-2B0209143997}" type="pres">
      <dgm:prSet presAssocID="{D4631E63-5DD1-481F-8BB1-BD4E46399252}" presName="node" presStyleLbl="node1" presStyleIdx="1" presStyleCnt="3">
        <dgm:presLayoutVars>
          <dgm:bulletEnabled val="1"/>
        </dgm:presLayoutVars>
      </dgm:prSet>
      <dgm:spPr/>
      <dgm:t>
        <a:bodyPr/>
        <a:lstStyle/>
        <a:p>
          <a:endParaRPr lang="sv-SE"/>
        </a:p>
      </dgm:t>
    </dgm:pt>
    <dgm:pt modelId="{777B4E93-8B38-489A-90B0-8B2A4E7FAB89}" type="pres">
      <dgm:prSet presAssocID="{67ADC3E9-9410-4928-B5A7-23D55C35A8F3}" presName="spacerL" presStyleCnt="0"/>
      <dgm:spPr/>
    </dgm:pt>
    <dgm:pt modelId="{579FDE86-19DC-4272-9791-BF2A6646ADAA}" type="pres">
      <dgm:prSet presAssocID="{67ADC3E9-9410-4928-B5A7-23D55C35A8F3}" presName="sibTrans" presStyleLbl="sibTrans2D1" presStyleIdx="1" presStyleCnt="2" custFlipVert="1" custFlipHor="1" custScaleX="17697" custScaleY="14139"/>
      <dgm:spPr/>
      <dgm:t>
        <a:bodyPr/>
        <a:lstStyle/>
        <a:p>
          <a:endParaRPr lang="sv-SE"/>
        </a:p>
      </dgm:t>
    </dgm:pt>
    <dgm:pt modelId="{D49AC939-4C82-45FB-8ADF-BDE6A5E79F33}" type="pres">
      <dgm:prSet presAssocID="{67ADC3E9-9410-4928-B5A7-23D55C35A8F3}" presName="spacerR" presStyleCnt="0"/>
      <dgm:spPr/>
    </dgm:pt>
    <dgm:pt modelId="{29D9C007-D7DC-4588-8A53-4D68CD2E76BE}" type="pres">
      <dgm:prSet presAssocID="{E2B53DEC-1749-4D8E-A66B-151EC8CA22EB}" presName="node" presStyleLbl="node1" presStyleIdx="2" presStyleCnt="3">
        <dgm:presLayoutVars>
          <dgm:bulletEnabled val="1"/>
        </dgm:presLayoutVars>
      </dgm:prSet>
      <dgm:spPr/>
      <dgm:t>
        <a:bodyPr/>
        <a:lstStyle/>
        <a:p>
          <a:endParaRPr lang="sv-SE"/>
        </a:p>
      </dgm:t>
    </dgm:pt>
  </dgm:ptLst>
  <dgm:cxnLst>
    <dgm:cxn modelId="{8B1BF9D9-9A9E-42E7-8935-D6BC2510E0EE}" type="presOf" srcId="{F5B10A5B-BE4C-4D7A-BF52-E9B0ABD0C9B4}" destId="{AA5B946C-D9D4-470B-A647-C373F00FF185}" srcOrd="0" destOrd="0" presId="urn:microsoft.com/office/officeart/2005/8/layout/equation1"/>
    <dgm:cxn modelId="{34F42A83-9E94-439E-941F-24C3A85BB681}" type="presOf" srcId="{67ADC3E9-9410-4928-B5A7-23D55C35A8F3}" destId="{579FDE86-19DC-4272-9791-BF2A6646ADAA}" srcOrd="0" destOrd="0" presId="urn:microsoft.com/office/officeart/2005/8/layout/equation1"/>
    <dgm:cxn modelId="{88C21716-BEE3-4154-831A-43117D15B765}" type="presOf" srcId="{B369A66B-BCD3-4A1B-A248-188637A79443}" destId="{0B6FFF87-A074-4941-BF94-5A061CB13AA8}" srcOrd="0" destOrd="0" presId="urn:microsoft.com/office/officeart/2005/8/layout/equation1"/>
    <dgm:cxn modelId="{D0E41951-8700-467D-B9F1-3268DE923804}" srcId="{0C373690-19B8-4709-90AB-0ABF2CE1CC49}" destId="{D4631E63-5DD1-481F-8BB1-BD4E46399252}" srcOrd="1" destOrd="0" parTransId="{8647F691-42F3-4C08-AA4F-FF672FD87D90}" sibTransId="{67ADC3E9-9410-4928-B5A7-23D55C35A8F3}"/>
    <dgm:cxn modelId="{DCD8BD62-E57B-4626-AEFB-61F1E7641567}" type="presOf" srcId="{D4631E63-5DD1-481F-8BB1-BD4E46399252}" destId="{7817AA8B-5D9E-4E3B-BA6F-2B0209143997}" srcOrd="0" destOrd="0" presId="urn:microsoft.com/office/officeart/2005/8/layout/equation1"/>
    <dgm:cxn modelId="{D1DE1C34-79A1-4ADB-81FB-6795DA36922D}" srcId="{0C373690-19B8-4709-90AB-0ABF2CE1CC49}" destId="{E2B53DEC-1749-4D8E-A66B-151EC8CA22EB}" srcOrd="2" destOrd="0" parTransId="{F831A55C-9903-47DF-A82F-68884C710ABA}" sibTransId="{30696A91-4125-480E-887F-A91E20A3250B}"/>
    <dgm:cxn modelId="{3370CC0B-13C5-423D-B42B-0E33C75302E3}" srcId="{0C373690-19B8-4709-90AB-0ABF2CE1CC49}" destId="{F5B10A5B-BE4C-4D7A-BF52-E9B0ABD0C9B4}" srcOrd="0" destOrd="0" parTransId="{EFF2B321-AC8D-458A-B78E-3615D49EF313}" sibTransId="{B369A66B-BCD3-4A1B-A248-188637A79443}"/>
    <dgm:cxn modelId="{356E78D8-D690-475C-A341-69A3F329A629}" type="presOf" srcId="{0C373690-19B8-4709-90AB-0ABF2CE1CC49}" destId="{69D9BED3-F9E3-4DC4-AB7E-C36CFC6F3A53}" srcOrd="0" destOrd="0" presId="urn:microsoft.com/office/officeart/2005/8/layout/equation1"/>
    <dgm:cxn modelId="{5776CC9B-272C-4FB6-902C-19C0D2E406E7}" type="presOf" srcId="{E2B53DEC-1749-4D8E-A66B-151EC8CA22EB}" destId="{29D9C007-D7DC-4588-8A53-4D68CD2E76BE}" srcOrd="0" destOrd="0" presId="urn:microsoft.com/office/officeart/2005/8/layout/equation1"/>
    <dgm:cxn modelId="{846BC025-01CD-4673-8D3B-784E735E289E}" type="presParOf" srcId="{69D9BED3-F9E3-4DC4-AB7E-C36CFC6F3A53}" destId="{AA5B946C-D9D4-470B-A647-C373F00FF185}" srcOrd="0" destOrd="0" presId="urn:microsoft.com/office/officeart/2005/8/layout/equation1"/>
    <dgm:cxn modelId="{78D621DA-500E-4577-BF66-7ACDE9F7649F}" type="presParOf" srcId="{69D9BED3-F9E3-4DC4-AB7E-C36CFC6F3A53}" destId="{CFCCB112-5DE8-46E4-B4B7-EB3ED8FC4F30}" srcOrd="1" destOrd="0" presId="urn:microsoft.com/office/officeart/2005/8/layout/equation1"/>
    <dgm:cxn modelId="{726509A7-7286-4B8D-9163-8DE9B2B9C21D}" type="presParOf" srcId="{69D9BED3-F9E3-4DC4-AB7E-C36CFC6F3A53}" destId="{0B6FFF87-A074-4941-BF94-5A061CB13AA8}" srcOrd="2" destOrd="0" presId="urn:microsoft.com/office/officeart/2005/8/layout/equation1"/>
    <dgm:cxn modelId="{48732454-F1C6-49DB-A00C-6759D55D2184}" type="presParOf" srcId="{69D9BED3-F9E3-4DC4-AB7E-C36CFC6F3A53}" destId="{F5A66744-1FCF-42C7-8543-98A0EF4FF511}" srcOrd="3" destOrd="0" presId="urn:microsoft.com/office/officeart/2005/8/layout/equation1"/>
    <dgm:cxn modelId="{03C7BAD6-91BD-4220-BF52-B53ACE1F259A}" type="presParOf" srcId="{69D9BED3-F9E3-4DC4-AB7E-C36CFC6F3A53}" destId="{7817AA8B-5D9E-4E3B-BA6F-2B0209143997}" srcOrd="4" destOrd="0" presId="urn:microsoft.com/office/officeart/2005/8/layout/equation1"/>
    <dgm:cxn modelId="{05005F54-0DCD-461F-ADDD-DE922323A245}" type="presParOf" srcId="{69D9BED3-F9E3-4DC4-AB7E-C36CFC6F3A53}" destId="{777B4E93-8B38-489A-90B0-8B2A4E7FAB89}" srcOrd="5" destOrd="0" presId="urn:microsoft.com/office/officeart/2005/8/layout/equation1"/>
    <dgm:cxn modelId="{5A2666E3-5157-479D-A36E-2A5EF7418B67}" type="presParOf" srcId="{69D9BED3-F9E3-4DC4-AB7E-C36CFC6F3A53}" destId="{579FDE86-19DC-4272-9791-BF2A6646ADAA}" srcOrd="6" destOrd="0" presId="urn:microsoft.com/office/officeart/2005/8/layout/equation1"/>
    <dgm:cxn modelId="{8FEA37F5-A1BE-4BD8-9A11-C8D88985A629}" type="presParOf" srcId="{69D9BED3-F9E3-4DC4-AB7E-C36CFC6F3A53}" destId="{D49AC939-4C82-45FB-8ADF-BDE6A5E79F33}" srcOrd="7" destOrd="0" presId="urn:microsoft.com/office/officeart/2005/8/layout/equation1"/>
    <dgm:cxn modelId="{ED890308-DE4C-4B0D-980C-80042876CB97}" type="presParOf" srcId="{69D9BED3-F9E3-4DC4-AB7E-C36CFC6F3A53}" destId="{29D9C007-D7DC-4588-8A53-4D68CD2E76BE}" srcOrd="8" destOrd="0" presId="urn:microsoft.com/office/officeart/2005/8/layout/equation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373690-19B8-4709-90AB-0ABF2CE1CC49}" type="doc">
      <dgm:prSet loTypeId="urn:microsoft.com/office/officeart/2005/8/layout/equation1" loCatId="process" qsTypeId="urn:microsoft.com/office/officeart/2005/8/quickstyle/simple1" qsCatId="simple" csTypeId="urn:microsoft.com/office/officeart/2005/8/colors/accent1_2" csCatId="accent1" phldr="1"/>
      <dgm:spPr/>
    </dgm:pt>
    <dgm:pt modelId="{F5B10A5B-BE4C-4D7A-BF52-E9B0ABD0C9B4}">
      <dgm:prSet phldrT="[Text]"/>
      <dgm:spPr>
        <a:solidFill>
          <a:srgbClr val="00B050"/>
        </a:solidFill>
        <a:ln>
          <a:noFill/>
        </a:ln>
      </dgm:spPr>
      <dgm:t>
        <a:bodyPr/>
        <a:lstStyle/>
        <a:p>
          <a:r>
            <a:rPr lang="sv-SE" dirty="0"/>
            <a:t>1.</a:t>
          </a:r>
        </a:p>
        <a:p>
          <a:r>
            <a:rPr lang="sv-SE" dirty="0"/>
            <a:t>Besöka gamla och ensamma</a:t>
          </a:r>
        </a:p>
      </dgm:t>
    </dgm:pt>
    <dgm:pt modelId="{EFF2B321-AC8D-458A-B78E-3615D49EF313}" type="parTrans" cxnId="{3370CC0B-13C5-423D-B42B-0E33C75302E3}">
      <dgm:prSet/>
      <dgm:spPr/>
      <dgm:t>
        <a:bodyPr/>
        <a:lstStyle/>
        <a:p>
          <a:endParaRPr lang="sv-SE"/>
        </a:p>
      </dgm:t>
    </dgm:pt>
    <dgm:pt modelId="{B369A66B-BCD3-4A1B-A248-188637A79443}" type="sibTrans" cxnId="{3370CC0B-13C5-423D-B42B-0E33C75302E3}">
      <dgm:prSet/>
      <dgm:spPr>
        <a:solidFill>
          <a:schemeClr val="accent1">
            <a:tint val="60000"/>
            <a:hueOff val="0"/>
            <a:satOff val="0"/>
            <a:lumOff val="0"/>
            <a:alpha val="0"/>
          </a:schemeClr>
        </a:solidFill>
      </dgm:spPr>
      <dgm:t>
        <a:bodyPr/>
        <a:lstStyle/>
        <a:p>
          <a:endParaRPr lang="sv-SE" dirty="0"/>
        </a:p>
      </dgm:t>
    </dgm:pt>
    <dgm:pt modelId="{D4631E63-5DD1-481F-8BB1-BD4E46399252}">
      <dgm:prSet phldrT="[Text]"/>
      <dgm:spPr>
        <a:solidFill>
          <a:srgbClr val="00B050"/>
        </a:solidFill>
        <a:ln>
          <a:noFill/>
        </a:ln>
      </dgm:spPr>
      <dgm:t>
        <a:bodyPr/>
        <a:lstStyle/>
        <a:p>
          <a:r>
            <a:rPr lang="sv-SE" dirty="0"/>
            <a:t>2.</a:t>
          </a:r>
        </a:p>
        <a:p>
          <a:r>
            <a:rPr lang="sv-SE" dirty="0" smtClean="0"/>
            <a:t>Stöd vid sorg</a:t>
          </a:r>
          <a:endParaRPr lang="sv-SE" dirty="0"/>
        </a:p>
      </dgm:t>
    </dgm:pt>
    <dgm:pt modelId="{8647F691-42F3-4C08-AA4F-FF672FD87D90}" type="parTrans" cxnId="{D0E41951-8700-467D-B9F1-3268DE923804}">
      <dgm:prSet/>
      <dgm:spPr/>
      <dgm:t>
        <a:bodyPr/>
        <a:lstStyle/>
        <a:p>
          <a:endParaRPr lang="sv-SE"/>
        </a:p>
      </dgm:t>
    </dgm:pt>
    <dgm:pt modelId="{67ADC3E9-9410-4928-B5A7-23D55C35A8F3}" type="sibTrans" cxnId="{D0E41951-8700-467D-B9F1-3268DE923804}">
      <dgm:prSet/>
      <dgm:spPr>
        <a:solidFill>
          <a:schemeClr val="accent1">
            <a:tint val="60000"/>
            <a:hueOff val="0"/>
            <a:satOff val="0"/>
            <a:lumOff val="0"/>
            <a:alpha val="0"/>
          </a:schemeClr>
        </a:solidFill>
      </dgm:spPr>
      <dgm:t>
        <a:bodyPr/>
        <a:lstStyle/>
        <a:p>
          <a:endParaRPr lang="sv-SE" dirty="0"/>
        </a:p>
      </dgm:t>
    </dgm:pt>
    <dgm:pt modelId="{E2B53DEC-1749-4D8E-A66B-151EC8CA22EB}">
      <dgm:prSet phldrT="[Text]"/>
      <dgm:spPr>
        <a:solidFill>
          <a:srgbClr val="7030A0"/>
        </a:solidFill>
        <a:ln>
          <a:solidFill>
            <a:srgbClr val="7030A0"/>
          </a:solidFill>
        </a:ln>
      </dgm:spPr>
      <dgm:t>
        <a:bodyPr/>
        <a:lstStyle/>
        <a:p>
          <a:r>
            <a:rPr lang="sv-SE" dirty="0"/>
            <a:t>3.</a:t>
          </a:r>
        </a:p>
        <a:p>
          <a:r>
            <a:rPr lang="sv-SE" dirty="0" smtClean="0"/>
            <a:t>Kyrkliga handlingar</a:t>
          </a:r>
          <a:endParaRPr lang="sv-SE" dirty="0"/>
        </a:p>
      </dgm:t>
    </dgm:pt>
    <dgm:pt modelId="{F831A55C-9903-47DF-A82F-68884C710ABA}" type="parTrans" cxnId="{D1DE1C34-79A1-4ADB-81FB-6795DA36922D}">
      <dgm:prSet/>
      <dgm:spPr/>
      <dgm:t>
        <a:bodyPr/>
        <a:lstStyle/>
        <a:p>
          <a:endParaRPr lang="sv-SE"/>
        </a:p>
      </dgm:t>
    </dgm:pt>
    <dgm:pt modelId="{30696A91-4125-480E-887F-A91E20A3250B}" type="sibTrans" cxnId="{D1DE1C34-79A1-4ADB-81FB-6795DA36922D}">
      <dgm:prSet/>
      <dgm:spPr/>
      <dgm:t>
        <a:bodyPr/>
        <a:lstStyle/>
        <a:p>
          <a:endParaRPr lang="sv-SE"/>
        </a:p>
      </dgm:t>
    </dgm:pt>
    <dgm:pt modelId="{69D9BED3-F9E3-4DC4-AB7E-C36CFC6F3A53}" type="pres">
      <dgm:prSet presAssocID="{0C373690-19B8-4709-90AB-0ABF2CE1CC49}" presName="linearFlow" presStyleCnt="0">
        <dgm:presLayoutVars>
          <dgm:dir/>
          <dgm:resizeHandles val="exact"/>
        </dgm:presLayoutVars>
      </dgm:prSet>
      <dgm:spPr/>
    </dgm:pt>
    <dgm:pt modelId="{AA5B946C-D9D4-470B-A647-C373F00FF185}" type="pres">
      <dgm:prSet presAssocID="{F5B10A5B-BE4C-4D7A-BF52-E9B0ABD0C9B4}" presName="node" presStyleLbl="node1" presStyleIdx="0" presStyleCnt="3">
        <dgm:presLayoutVars>
          <dgm:bulletEnabled val="1"/>
        </dgm:presLayoutVars>
      </dgm:prSet>
      <dgm:spPr/>
      <dgm:t>
        <a:bodyPr/>
        <a:lstStyle/>
        <a:p>
          <a:endParaRPr lang="sv-SE"/>
        </a:p>
      </dgm:t>
    </dgm:pt>
    <dgm:pt modelId="{CFCCB112-5DE8-46E4-B4B7-EB3ED8FC4F30}" type="pres">
      <dgm:prSet presAssocID="{B369A66B-BCD3-4A1B-A248-188637A79443}" presName="spacerL" presStyleCnt="0"/>
      <dgm:spPr/>
    </dgm:pt>
    <dgm:pt modelId="{0B6FFF87-A074-4941-BF94-5A061CB13AA8}" type="pres">
      <dgm:prSet presAssocID="{B369A66B-BCD3-4A1B-A248-188637A79443}" presName="sibTrans" presStyleLbl="sibTrans2D1" presStyleIdx="0" presStyleCnt="2" custScaleX="7067" custScaleY="32146"/>
      <dgm:spPr/>
      <dgm:t>
        <a:bodyPr/>
        <a:lstStyle/>
        <a:p>
          <a:endParaRPr lang="sv-SE"/>
        </a:p>
      </dgm:t>
    </dgm:pt>
    <dgm:pt modelId="{F5A66744-1FCF-42C7-8543-98A0EF4FF511}" type="pres">
      <dgm:prSet presAssocID="{B369A66B-BCD3-4A1B-A248-188637A79443}" presName="spacerR" presStyleCnt="0"/>
      <dgm:spPr/>
    </dgm:pt>
    <dgm:pt modelId="{7817AA8B-5D9E-4E3B-BA6F-2B0209143997}" type="pres">
      <dgm:prSet presAssocID="{D4631E63-5DD1-481F-8BB1-BD4E46399252}" presName="node" presStyleLbl="node1" presStyleIdx="1" presStyleCnt="3">
        <dgm:presLayoutVars>
          <dgm:bulletEnabled val="1"/>
        </dgm:presLayoutVars>
      </dgm:prSet>
      <dgm:spPr/>
      <dgm:t>
        <a:bodyPr/>
        <a:lstStyle/>
        <a:p>
          <a:endParaRPr lang="sv-SE"/>
        </a:p>
      </dgm:t>
    </dgm:pt>
    <dgm:pt modelId="{777B4E93-8B38-489A-90B0-8B2A4E7FAB89}" type="pres">
      <dgm:prSet presAssocID="{67ADC3E9-9410-4928-B5A7-23D55C35A8F3}" presName="spacerL" presStyleCnt="0"/>
      <dgm:spPr/>
    </dgm:pt>
    <dgm:pt modelId="{579FDE86-19DC-4272-9791-BF2A6646ADAA}" type="pres">
      <dgm:prSet presAssocID="{67ADC3E9-9410-4928-B5A7-23D55C35A8F3}" presName="sibTrans" presStyleLbl="sibTrans2D1" presStyleIdx="1" presStyleCnt="2" custFlipVert="1" custFlipHor="1" custScaleX="17697" custScaleY="14139"/>
      <dgm:spPr/>
      <dgm:t>
        <a:bodyPr/>
        <a:lstStyle/>
        <a:p>
          <a:endParaRPr lang="sv-SE"/>
        </a:p>
      </dgm:t>
    </dgm:pt>
    <dgm:pt modelId="{D49AC939-4C82-45FB-8ADF-BDE6A5E79F33}" type="pres">
      <dgm:prSet presAssocID="{67ADC3E9-9410-4928-B5A7-23D55C35A8F3}" presName="spacerR" presStyleCnt="0"/>
      <dgm:spPr/>
    </dgm:pt>
    <dgm:pt modelId="{29D9C007-D7DC-4588-8A53-4D68CD2E76BE}" type="pres">
      <dgm:prSet presAssocID="{E2B53DEC-1749-4D8E-A66B-151EC8CA22EB}" presName="node" presStyleLbl="node1" presStyleIdx="2" presStyleCnt="3">
        <dgm:presLayoutVars>
          <dgm:bulletEnabled val="1"/>
        </dgm:presLayoutVars>
      </dgm:prSet>
      <dgm:spPr/>
      <dgm:t>
        <a:bodyPr/>
        <a:lstStyle/>
        <a:p>
          <a:endParaRPr lang="sv-SE"/>
        </a:p>
      </dgm:t>
    </dgm:pt>
  </dgm:ptLst>
  <dgm:cxnLst>
    <dgm:cxn modelId="{EE0A54C8-33C6-405C-B840-5F7F2BA9D077}" type="presOf" srcId="{67ADC3E9-9410-4928-B5A7-23D55C35A8F3}" destId="{579FDE86-19DC-4272-9791-BF2A6646ADAA}" srcOrd="0" destOrd="0" presId="urn:microsoft.com/office/officeart/2005/8/layout/equation1"/>
    <dgm:cxn modelId="{D4D805C2-B50C-4C6D-925A-0C23CC303A2A}" type="presOf" srcId="{F5B10A5B-BE4C-4D7A-BF52-E9B0ABD0C9B4}" destId="{AA5B946C-D9D4-470B-A647-C373F00FF185}" srcOrd="0" destOrd="0" presId="urn:microsoft.com/office/officeart/2005/8/layout/equation1"/>
    <dgm:cxn modelId="{13EC58CC-8C1E-4235-A58B-A89F8D6D4DA0}" type="presOf" srcId="{0C373690-19B8-4709-90AB-0ABF2CE1CC49}" destId="{69D9BED3-F9E3-4DC4-AB7E-C36CFC6F3A53}" srcOrd="0" destOrd="0" presId="urn:microsoft.com/office/officeart/2005/8/layout/equation1"/>
    <dgm:cxn modelId="{D8FA89C0-22EC-4C6E-A633-79E3F50A9A9C}" type="presOf" srcId="{D4631E63-5DD1-481F-8BB1-BD4E46399252}" destId="{7817AA8B-5D9E-4E3B-BA6F-2B0209143997}" srcOrd="0" destOrd="0" presId="urn:microsoft.com/office/officeart/2005/8/layout/equation1"/>
    <dgm:cxn modelId="{D0E41951-8700-467D-B9F1-3268DE923804}" srcId="{0C373690-19B8-4709-90AB-0ABF2CE1CC49}" destId="{D4631E63-5DD1-481F-8BB1-BD4E46399252}" srcOrd="1" destOrd="0" parTransId="{8647F691-42F3-4C08-AA4F-FF672FD87D90}" sibTransId="{67ADC3E9-9410-4928-B5A7-23D55C35A8F3}"/>
    <dgm:cxn modelId="{D1DE1C34-79A1-4ADB-81FB-6795DA36922D}" srcId="{0C373690-19B8-4709-90AB-0ABF2CE1CC49}" destId="{E2B53DEC-1749-4D8E-A66B-151EC8CA22EB}" srcOrd="2" destOrd="0" parTransId="{F831A55C-9903-47DF-A82F-68884C710ABA}" sibTransId="{30696A91-4125-480E-887F-A91E20A3250B}"/>
    <dgm:cxn modelId="{09755A42-3F51-43A0-B2B6-01DF3341F6EF}" type="presOf" srcId="{B369A66B-BCD3-4A1B-A248-188637A79443}" destId="{0B6FFF87-A074-4941-BF94-5A061CB13AA8}" srcOrd="0" destOrd="0" presId="urn:microsoft.com/office/officeart/2005/8/layout/equation1"/>
    <dgm:cxn modelId="{3370CC0B-13C5-423D-B42B-0E33C75302E3}" srcId="{0C373690-19B8-4709-90AB-0ABF2CE1CC49}" destId="{F5B10A5B-BE4C-4D7A-BF52-E9B0ABD0C9B4}" srcOrd="0" destOrd="0" parTransId="{EFF2B321-AC8D-458A-B78E-3615D49EF313}" sibTransId="{B369A66B-BCD3-4A1B-A248-188637A79443}"/>
    <dgm:cxn modelId="{F00A9CA5-E1B9-4BEF-A4DC-DF74A9E97F84}" type="presOf" srcId="{E2B53DEC-1749-4D8E-A66B-151EC8CA22EB}" destId="{29D9C007-D7DC-4588-8A53-4D68CD2E76BE}" srcOrd="0" destOrd="0" presId="urn:microsoft.com/office/officeart/2005/8/layout/equation1"/>
    <dgm:cxn modelId="{911B83C6-255A-4D68-9503-5C4935F64EDC}" type="presParOf" srcId="{69D9BED3-F9E3-4DC4-AB7E-C36CFC6F3A53}" destId="{AA5B946C-D9D4-470B-A647-C373F00FF185}" srcOrd="0" destOrd="0" presId="urn:microsoft.com/office/officeart/2005/8/layout/equation1"/>
    <dgm:cxn modelId="{59F2B0B1-5889-48AA-A125-36C2AD25BD99}" type="presParOf" srcId="{69D9BED3-F9E3-4DC4-AB7E-C36CFC6F3A53}" destId="{CFCCB112-5DE8-46E4-B4B7-EB3ED8FC4F30}" srcOrd="1" destOrd="0" presId="urn:microsoft.com/office/officeart/2005/8/layout/equation1"/>
    <dgm:cxn modelId="{DE008D8E-EA41-48CA-A1F2-79D129BA9772}" type="presParOf" srcId="{69D9BED3-F9E3-4DC4-AB7E-C36CFC6F3A53}" destId="{0B6FFF87-A074-4941-BF94-5A061CB13AA8}" srcOrd="2" destOrd="0" presId="urn:microsoft.com/office/officeart/2005/8/layout/equation1"/>
    <dgm:cxn modelId="{A7BEDB8E-8E21-4313-A26B-5FEF8DB50928}" type="presParOf" srcId="{69D9BED3-F9E3-4DC4-AB7E-C36CFC6F3A53}" destId="{F5A66744-1FCF-42C7-8543-98A0EF4FF511}" srcOrd="3" destOrd="0" presId="urn:microsoft.com/office/officeart/2005/8/layout/equation1"/>
    <dgm:cxn modelId="{2D2AF81A-AACE-42F1-A9DC-7AC1FE6BF312}" type="presParOf" srcId="{69D9BED3-F9E3-4DC4-AB7E-C36CFC6F3A53}" destId="{7817AA8B-5D9E-4E3B-BA6F-2B0209143997}" srcOrd="4" destOrd="0" presId="urn:microsoft.com/office/officeart/2005/8/layout/equation1"/>
    <dgm:cxn modelId="{62402C58-859A-4873-BE58-5CD4D9ACE932}" type="presParOf" srcId="{69D9BED3-F9E3-4DC4-AB7E-C36CFC6F3A53}" destId="{777B4E93-8B38-489A-90B0-8B2A4E7FAB89}" srcOrd="5" destOrd="0" presId="urn:microsoft.com/office/officeart/2005/8/layout/equation1"/>
    <dgm:cxn modelId="{E5E137CB-EB61-4548-BF14-E8B7C0B79D52}" type="presParOf" srcId="{69D9BED3-F9E3-4DC4-AB7E-C36CFC6F3A53}" destId="{579FDE86-19DC-4272-9791-BF2A6646ADAA}" srcOrd="6" destOrd="0" presId="urn:microsoft.com/office/officeart/2005/8/layout/equation1"/>
    <dgm:cxn modelId="{64B8DC65-E796-41F2-8328-94BA4A0EACEC}" type="presParOf" srcId="{69D9BED3-F9E3-4DC4-AB7E-C36CFC6F3A53}" destId="{D49AC939-4C82-45FB-8ADF-BDE6A5E79F33}" srcOrd="7" destOrd="0" presId="urn:microsoft.com/office/officeart/2005/8/layout/equation1"/>
    <dgm:cxn modelId="{C04A13B2-5BA4-4898-BDC0-8CD1EBA4A4C4}" type="presParOf" srcId="{69D9BED3-F9E3-4DC4-AB7E-C36CFC6F3A53}" destId="{29D9C007-D7DC-4588-8A53-4D68CD2E76BE}" srcOrd="8" destOrd="0" presId="urn:microsoft.com/office/officeart/2005/8/layout/equation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C282D-C5EA-4745-8082-1AD2FD10D60B}">
      <dsp:nvSpPr>
        <dsp:cNvPr id="0" name=""/>
        <dsp:cNvSpPr/>
      </dsp:nvSpPr>
      <dsp:spPr>
        <a:xfrm>
          <a:off x="2396091" y="0"/>
          <a:ext cx="2786881" cy="2381260"/>
        </a:xfrm>
        <a:prstGeom prst="trapezoid">
          <a:avLst>
            <a:gd name="adj" fmla="val 585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b" anchorCtr="0">
          <a:noAutofit/>
        </a:bodyPr>
        <a:lstStyle/>
        <a:p>
          <a:pPr lvl="0" algn="ctr" defTabSz="933450">
            <a:lnSpc>
              <a:spcPct val="100000"/>
            </a:lnSpc>
            <a:spcBef>
              <a:spcPct val="0"/>
            </a:spcBef>
            <a:spcAft>
              <a:spcPct val="35000"/>
            </a:spcAft>
          </a:pPr>
          <a:endParaRPr lang="sv-SE" sz="2100" kern="1200" dirty="0" smtClean="0"/>
        </a:p>
        <a:p>
          <a:pPr lvl="0" algn="ctr" defTabSz="933450">
            <a:lnSpc>
              <a:spcPct val="100000"/>
            </a:lnSpc>
            <a:spcBef>
              <a:spcPct val="0"/>
            </a:spcBef>
            <a:spcAft>
              <a:spcPct val="35000"/>
            </a:spcAft>
          </a:pPr>
          <a:endParaRPr lang="sv-SE" sz="2100"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endParaRPr lang="sv-SE" sz="1800" b="1" kern="1200" dirty="0" smtClean="0"/>
        </a:p>
        <a:p>
          <a:pPr lvl="0" algn="ctr" defTabSz="933450">
            <a:lnSpc>
              <a:spcPct val="100000"/>
            </a:lnSpc>
            <a:spcBef>
              <a:spcPct val="0"/>
            </a:spcBef>
            <a:spcAft>
              <a:spcPct val="35000"/>
            </a:spcAft>
          </a:pPr>
          <a:r>
            <a:rPr lang="sv-SE" sz="1800" b="1" kern="1200" dirty="0" smtClean="0"/>
            <a:t>Interaktion:</a:t>
          </a:r>
          <a:r>
            <a:rPr lang="sv-SE" sz="1800" kern="1200" dirty="0" smtClean="0"/>
            <a:t>   </a:t>
          </a:r>
          <a:br>
            <a:rPr lang="sv-SE" sz="1800" kern="1200" dirty="0" smtClean="0"/>
          </a:br>
          <a:r>
            <a:rPr lang="sv-SE" sz="1600" kern="1200" dirty="0" smtClean="0"/>
            <a:t>Kontakta församling </a:t>
          </a:r>
          <a:br>
            <a:rPr lang="sv-SE" sz="1600" kern="1200" dirty="0" smtClean="0"/>
          </a:br>
          <a:r>
            <a:rPr lang="sv-SE" sz="1600" kern="1200" dirty="0" smtClean="0"/>
            <a:t>boka dop</a:t>
          </a:r>
          <a:br>
            <a:rPr lang="sv-SE" sz="1600" kern="1200" dirty="0" smtClean="0"/>
          </a:br>
          <a:r>
            <a:rPr lang="sv-SE" sz="1600" kern="1200" dirty="0" smtClean="0"/>
            <a:t>kalender med gudstjänst </a:t>
          </a:r>
          <a:endParaRPr lang="sv-SE" sz="1600" kern="1200" dirty="0"/>
        </a:p>
      </dsp:txBody>
      <dsp:txXfrm>
        <a:off x="2396091" y="0"/>
        <a:ext cx="2786881" cy="2381260"/>
      </dsp:txXfrm>
    </dsp:sp>
    <dsp:sp modelId="{7E30CEA4-7A26-4473-8E2C-A2A1F30979AF}">
      <dsp:nvSpPr>
        <dsp:cNvPr id="0" name=""/>
        <dsp:cNvSpPr/>
      </dsp:nvSpPr>
      <dsp:spPr>
        <a:xfrm>
          <a:off x="1323054" y="2381260"/>
          <a:ext cx="4932955" cy="1833719"/>
        </a:xfrm>
        <a:prstGeom prst="trapezoid">
          <a:avLst>
            <a:gd name="adj" fmla="val 585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sv-SE" sz="2800" kern="1200" dirty="0" smtClean="0"/>
            <a:t>Människors intryck: </a:t>
          </a:r>
        </a:p>
        <a:p>
          <a:pPr lvl="0" algn="ctr" defTabSz="1244600">
            <a:lnSpc>
              <a:spcPct val="90000"/>
            </a:lnSpc>
            <a:spcBef>
              <a:spcPct val="0"/>
            </a:spcBef>
            <a:spcAft>
              <a:spcPct val="35000"/>
            </a:spcAft>
          </a:pPr>
          <a:r>
            <a:rPr lang="sv-SE" sz="2800" kern="1200" dirty="0" smtClean="0"/>
            <a:t>Förstod, gillade, delade, attribut</a:t>
          </a:r>
          <a:endParaRPr lang="sv-SE" sz="2800" kern="1200" dirty="0"/>
        </a:p>
      </dsp:txBody>
      <dsp:txXfrm>
        <a:off x="2186321" y="2381260"/>
        <a:ext cx="3206420" cy="1833719"/>
      </dsp:txXfrm>
    </dsp:sp>
    <dsp:sp modelId="{322F199C-0006-460A-95AB-F315ECFE426D}">
      <dsp:nvSpPr>
        <dsp:cNvPr id="0" name=""/>
        <dsp:cNvSpPr/>
      </dsp:nvSpPr>
      <dsp:spPr>
        <a:xfrm>
          <a:off x="0" y="4214979"/>
          <a:ext cx="7579064" cy="2260976"/>
        </a:xfrm>
        <a:prstGeom prst="trapezoid">
          <a:avLst>
            <a:gd name="adj" fmla="val 585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sv-SE" sz="3700" kern="1200" dirty="0" smtClean="0"/>
            <a:t>Synlighet tillsammans:</a:t>
          </a:r>
        </a:p>
        <a:p>
          <a:pPr lvl="0" algn="ctr" defTabSz="1644650">
            <a:lnSpc>
              <a:spcPct val="90000"/>
            </a:lnSpc>
            <a:spcBef>
              <a:spcPct val="0"/>
            </a:spcBef>
            <a:spcAft>
              <a:spcPct val="35000"/>
            </a:spcAft>
          </a:pPr>
          <a:r>
            <a:rPr lang="sv-SE" sz="3700" kern="1200" dirty="0" smtClean="0"/>
            <a:t>Mäts genom hur många som observerat (räckvidd)  </a:t>
          </a:r>
          <a:endParaRPr lang="sv-SE" sz="3700" kern="1200" dirty="0"/>
        </a:p>
      </dsp:txBody>
      <dsp:txXfrm>
        <a:off x="1326336" y="4214979"/>
        <a:ext cx="4926391" cy="2260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86BF5-0FBD-4E0C-AB5F-9E06A387F833}">
      <dsp:nvSpPr>
        <dsp:cNvPr id="0" name=""/>
        <dsp:cNvSpPr/>
      </dsp:nvSpPr>
      <dsp:spPr>
        <a:xfrm>
          <a:off x="814952" y="123462"/>
          <a:ext cx="2258527" cy="2258527"/>
        </a:xfrm>
        <a:prstGeom prst="ellipse">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sv-SE" sz="3900" kern="1200" dirty="0">
              <a:solidFill>
                <a:schemeClr val="bg1"/>
              </a:solidFill>
            </a:rPr>
            <a:t>37% ja!</a:t>
          </a:r>
        </a:p>
      </dsp:txBody>
      <dsp:txXfrm>
        <a:off x="1116089" y="518704"/>
        <a:ext cx="1656253" cy="1016337"/>
      </dsp:txXfrm>
    </dsp:sp>
    <dsp:sp modelId="{AC56379F-1708-44F4-9FFE-CEA42C2CCBD5}">
      <dsp:nvSpPr>
        <dsp:cNvPr id="0" name=""/>
        <dsp:cNvSpPr/>
      </dsp:nvSpPr>
      <dsp:spPr>
        <a:xfrm>
          <a:off x="1629904" y="1535042"/>
          <a:ext cx="2258527" cy="2258527"/>
        </a:xfrm>
        <a:prstGeom prst="ellipse">
          <a:avLst/>
        </a:prstGeom>
        <a:solidFill>
          <a:srgbClr val="FFC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sv-SE" sz="3900" kern="1200" dirty="0">
              <a:solidFill>
                <a:schemeClr val="bg1"/>
              </a:solidFill>
            </a:rPr>
            <a:t>31%</a:t>
          </a:r>
        </a:p>
        <a:p>
          <a:pPr lvl="0" algn="ctr" defTabSz="1733550">
            <a:lnSpc>
              <a:spcPct val="90000"/>
            </a:lnSpc>
            <a:spcBef>
              <a:spcPct val="0"/>
            </a:spcBef>
            <a:spcAft>
              <a:spcPct val="35000"/>
            </a:spcAft>
          </a:pPr>
          <a:r>
            <a:rPr lang="sv-SE" sz="3900" kern="1200" dirty="0">
              <a:solidFill>
                <a:schemeClr val="bg1"/>
              </a:solidFill>
            </a:rPr>
            <a:t>tja…</a:t>
          </a:r>
        </a:p>
      </dsp:txBody>
      <dsp:txXfrm>
        <a:off x="2320637" y="2118495"/>
        <a:ext cx="1355116" cy="1242190"/>
      </dsp:txXfrm>
    </dsp:sp>
    <dsp:sp modelId="{BC13A117-B994-4673-B88B-0A5840EDC42F}">
      <dsp:nvSpPr>
        <dsp:cNvPr id="0" name=""/>
        <dsp:cNvSpPr/>
      </dsp:nvSpPr>
      <dsp:spPr>
        <a:xfrm>
          <a:off x="0" y="1535042"/>
          <a:ext cx="2258527" cy="2258527"/>
        </a:xfrm>
        <a:prstGeom prst="ellipse">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sv-SE" sz="3900" kern="1200" dirty="0">
              <a:solidFill>
                <a:schemeClr val="bg1"/>
              </a:solidFill>
            </a:rPr>
            <a:t>32% nej!</a:t>
          </a:r>
        </a:p>
      </dsp:txBody>
      <dsp:txXfrm>
        <a:off x="212678" y="2118495"/>
        <a:ext cx="1355116" cy="1242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FE0CE-31E6-4619-B383-9D1586D2599B}">
      <dsp:nvSpPr>
        <dsp:cNvPr id="0" name=""/>
        <dsp:cNvSpPr/>
      </dsp:nvSpPr>
      <dsp:spPr>
        <a:xfrm>
          <a:off x="3462" y="902661"/>
          <a:ext cx="2081664" cy="2039825"/>
        </a:xfrm>
        <a:prstGeom prst="ellipse">
          <a:avLst/>
        </a:prstGeom>
        <a:solidFill>
          <a:schemeClr val="bg2">
            <a:lumMod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sv-SE" sz="1800" kern="1200" dirty="0" smtClean="0"/>
            <a:t>Plats – byggnad</a:t>
          </a:r>
        </a:p>
        <a:p>
          <a:pPr lvl="0" algn="ctr" defTabSz="800100" rtl="0">
            <a:lnSpc>
              <a:spcPct val="90000"/>
            </a:lnSpc>
            <a:spcBef>
              <a:spcPct val="0"/>
            </a:spcBef>
            <a:spcAft>
              <a:spcPct val="35000"/>
            </a:spcAft>
          </a:pPr>
          <a:r>
            <a:rPr lang="sv-SE" sz="1800" kern="1200" dirty="0" smtClean="0"/>
            <a:t>kultur</a:t>
          </a:r>
          <a:endParaRPr lang="sv-SE" sz="1800" kern="1200" dirty="0"/>
        </a:p>
      </dsp:txBody>
      <dsp:txXfrm>
        <a:off x="308315" y="1201386"/>
        <a:ext cx="1471958" cy="1442375"/>
      </dsp:txXfrm>
    </dsp:sp>
    <dsp:sp modelId="{C526B523-6F15-4F2C-92B9-47E460B48292}">
      <dsp:nvSpPr>
        <dsp:cNvPr id="0" name=""/>
        <dsp:cNvSpPr/>
      </dsp:nvSpPr>
      <dsp:spPr>
        <a:xfrm>
          <a:off x="2237881" y="1895683"/>
          <a:ext cx="322422" cy="53780"/>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sv-SE" sz="500" kern="1200"/>
        </a:p>
      </dsp:txBody>
      <dsp:txXfrm>
        <a:off x="2280618" y="1916248"/>
        <a:ext cx="236948" cy="12650"/>
      </dsp:txXfrm>
    </dsp:sp>
    <dsp:sp modelId="{CBA198E6-41ED-489F-85B6-29AFDF1B5FD7}">
      <dsp:nvSpPr>
        <dsp:cNvPr id="0" name=""/>
        <dsp:cNvSpPr/>
      </dsp:nvSpPr>
      <dsp:spPr>
        <a:xfrm>
          <a:off x="2713058" y="981963"/>
          <a:ext cx="1881220" cy="1881220"/>
        </a:xfrm>
        <a:prstGeom prst="ellipse">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sv-SE" sz="1800" kern="1200" dirty="0"/>
            <a:t>Svenskhet</a:t>
          </a:r>
        </a:p>
      </dsp:txBody>
      <dsp:txXfrm>
        <a:off x="2988556" y="1257461"/>
        <a:ext cx="1330224" cy="1330224"/>
      </dsp:txXfrm>
    </dsp:sp>
    <dsp:sp modelId="{5ED7BC0F-36D3-48D3-A3AA-396D314BAEF0}">
      <dsp:nvSpPr>
        <dsp:cNvPr id="0" name=""/>
        <dsp:cNvSpPr/>
      </dsp:nvSpPr>
      <dsp:spPr>
        <a:xfrm flipH="1" flipV="1">
          <a:off x="4747033" y="1867598"/>
          <a:ext cx="533671" cy="109950"/>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sv-SE" sz="500" kern="1200"/>
        </a:p>
      </dsp:txBody>
      <dsp:txXfrm rot="10800000">
        <a:off x="4817771" y="1909643"/>
        <a:ext cx="392195" cy="25860"/>
      </dsp:txXfrm>
    </dsp:sp>
    <dsp:sp modelId="{0D9EAF0A-67B3-4B60-8E69-71100233DEEB}">
      <dsp:nvSpPr>
        <dsp:cNvPr id="0" name=""/>
        <dsp:cNvSpPr/>
      </dsp:nvSpPr>
      <dsp:spPr>
        <a:xfrm>
          <a:off x="5433460" y="981963"/>
          <a:ext cx="1881220" cy="1881220"/>
        </a:xfrm>
        <a:prstGeom prst="ellipse">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rtl="0">
            <a:lnSpc>
              <a:spcPct val="90000"/>
            </a:lnSpc>
            <a:spcBef>
              <a:spcPct val="0"/>
            </a:spcBef>
            <a:spcAft>
              <a:spcPct val="35000"/>
            </a:spcAft>
          </a:pPr>
          <a:r>
            <a:rPr lang="sv-SE" sz="2900" kern="1200"/>
            <a:t>Diakoni</a:t>
          </a:r>
        </a:p>
      </dsp:txBody>
      <dsp:txXfrm>
        <a:off x="5708958" y="1257461"/>
        <a:ext cx="1330224" cy="1330224"/>
      </dsp:txXfrm>
    </dsp:sp>
    <dsp:sp modelId="{9DB17A8C-4754-4210-BE41-5ADF9FFA9D9F}">
      <dsp:nvSpPr>
        <dsp:cNvPr id="0" name=""/>
        <dsp:cNvSpPr/>
      </dsp:nvSpPr>
      <dsp:spPr>
        <a:xfrm flipH="1">
          <a:off x="7467435" y="1891995"/>
          <a:ext cx="373944" cy="61156"/>
        </a:xfrm>
        <a:prstGeom prst="mathEqual">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sv-SE" sz="500" kern="1200"/>
        </a:p>
      </dsp:txBody>
      <dsp:txXfrm>
        <a:off x="7517001" y="1904593"/>
        <a:ext cx="274812" cy="35960"/>
      </dsp:txXfrm>
    </dsp:sp>
    <dsp:sp modelId="{AC51DC4A-ABAE-4FBB-9341-3A222A7663A6}">
      <dsp:nvSpPr>
        <dsp:cNvPr id="0" name=""/>
        <dsp:cNvSpPr/>
      </dsp:nvSpPr>
      <dsp:spPr>
        <a:xfrm>
          <a:off x="7994134" y="981963"/>
          <a:ext cx="1881220" cy="1881220"/>
        </a:xfrm>
        <a:prstGeom prst="ellipse">
          <a:avLst/>
        </a:prstGeom>
        <a:solidFill>
          <a:schemeClr val="tx1">
            <a:lumMod val="50000"/>
            <a:lumOff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rtl="0">
            <a:lnSpc>
              <a:spcPct val="90000"/>
            </a:lnSpc>
            <a:spcBef>
              <a:spcPct val="0"/>
            </a:spcBef>
            <a:spcAft>
              <a:spcPct val="35000"/>
            </a:spcAft>
          </a:pPr>
          <a:r>
            <a:rPr lang="sv-SE" sz="2900" kern="1200" dirty="0" smtClean="0"/>
            <a:t>Rit </a:t>
          </a:r>
          <a:endParaRPr lang="sv-SE" sz="2900" kern="1200" dirty="0"/>
        </a:p>
      </dsp:txBody>
      <dsp:txXfrm>
        <a:off x="8269632" y="1257461"/>
        <a:ext cx="1330224" cy="1330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B946C-D9D4-470B-A647-C373F00FF185}">
      <dsp:nvSpPr>
        <dsp:cNvPr id="0" name=""/>
        <dsp:cNvSpPr/>
      </dsp:nvSpPr>
      <dsp:spPr>
        <a:xfrm>
          <a:off x="3087" y="1354298"/>
          <a:ext cx="2547986" cy="2547986"/>
        </a:xfrm>
        <a:prstGeom prst="ellipse">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1.</a:t>
          </a:r>
        </a:p>
        <a:p>
          <a:pPr lvl="0" algn="ctr" defTabSz="1244600">
            <a:lnSpc>
              <a:spcPct val="90000"/>
            </a:lnSpc>
            <a:spcBef>
              <a:spcPct val="0"/>
            </a:spcBef>
            <a:spcAft>
              <a:spcPct val="35000"/>
            </a:spcAft>
          </a:pPr>
          <a:r>
            <a:rPr lang="sv-SE" sz="2800" kern="1200" dirty="0"/>
            <a:t>Kyrkliga handlingar</a:t>
          </a:r>
        </a:p>
      </dsp:txBody>
      <dsp:txXfrm>
        <a:off x="376231" y="1727442"/>
        <a:ext cx="1801698" cy="1801698"/>
      </dsp:txXfrm>
    </dsp:sp>
    <dsp:sp modelId="{0B6FFF87-A074-4941-BF94-5A061CB13AA8}">
      <dsp:nvSpPr>
        <dsp:cNvPr id="0" name=""/>
        <dsp:cNvSpPr/>
      </dsp:nvSpPr>
      <dsp:spPr>
        <a:xfrm>
          <a:off x="2757970" y="2390760"/>
          <a:ext cx="45724" cy="475063"/>
        </a:xfrm>
        <a:prstGeom prst="mathPlus">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sv-SE" sz="500" kern="1200" dirty="0"/>
        </a:p>
      </dsp:txBody>
      <dsp:txXfrm>
        <a:off x="2764031" y="2622914"/>
        <a:ext cx="33602" cy="10755"/>
      </dsp:txXfrm>
    </dsp:sp>
    <dsp:sp modelId="{7817AA8B-5D9E-4E3B-BA6F-2B0209143997}">
      <dsp:nvSpPr>
        <dsp:cNvPr id="0" name=""/>
        <dsp:cNvSpPr/>
      </dsp:nvSpPr>
      <dsp:spPr>
        <a:xfrm>
          <a:off x="3010590" y="1354298"/>
          <a:ext cx="2547986" cy="2547986"/>
        </a:xfrm>
        <a:prstGeom prst="ellipse">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2.</a:t>
          </a:r>
        </a:p>
        <a:p>
          <a:pPr lvl="0" algn="ctr" defTabSz="1244600">
            <a:lnSpc>
              <a:spcPct val="90000"/>
            </a:lnSpc>
            <a:spcBef>
              <a:spcPct val="0"/>
            </a:spcBef>
            <a:spcAft>
              <a:spcPct val="35000"/>
            </a:spcAft>
          </a:pPr>
          <a:r>
            <a:rPr lang="sv-SE" sz="2800" kern="1200" dirty="0"/>
            <a:t>Gudstjänst</a:t>
          </a:r>
        </a:p>
      </dsp:txBody>
      <dsp:txXfrm>
        <a:off x="3383734" y="1727442"/>
        <a:ext cx="1801698" cy="1801698"/>
      </dsp:txXfrm>
    </dsp:sp>
    <dsp:sp modelId="{579FDE86-19DC-4272-9791-BF2A6646ADAA}">
      <dsp:nvSpPr>
        <dsp:cNvPr id="0" name=""/>
        <dsp:cNvSpPr/>
      </dsp:nvSpPr>
      <dsp:spPr>
        <a:xfrm flipH="1" flipV="1">
          <a:off x="5765473" y="2523816"/>
          <a:ext cx="261531" cy="208950"/>
        </a:xfrm>
        <a:prstGeom prst="mathEqual">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sv-SE" sz="900" kern="1200" dirty="0"/>
        </a:p>
      </dsp:txBody>
      <dsp:txXfrm rot="10800000">
        <a:off x="5800139" y="2566860"/>
        <a:ext cx="192199" cy="122862"/>
      </dsp:txXfrm>
    </dsp:sp>
    <dsp:sp modelId="{29D9C007-D7DC-4588-8A53-4D68CD2E76BE}">
      <dsp:nvSpPr>
        <dsp:cNvPr id="0" name=""/>
        <dsp:cNvSpPr/>
      </dsp:nvSpPr>
      <dsp:spPr>
        <a:xfrm>
          <a:off x="6233902" y="1354298"/>
          <a:ext cx="2547986" cy="2547986"/>
        </a:xfrm>
        <a:prstGeom prst="ellipse">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3.</a:t>
          </a:r>
        </a:p>
        <a:p>
          <a:pPr lvl="0" algn="ctr" defTabSz="1244600">
            <a:lnSpc>
              <a:spcPct val="90000"/>
            </a:lnSpc>
            <a:spcBef>
              <a:spcPct val="0"/>
            </a:spcBef>
            <a:spcAft>
              <a:spcPct val="35000"/>
            </a:spcAft>
          </a:pPr>
          <a:r>
            <a:rPr lang="sv-SE" sz="2800" kern="1200" dirty="0"/>
            <a:t>Kör och musik</a:t>
          </a:r>
        </a:p>
      </dsp:txBody>
      <dsp:txXfrm>
        <a:off x="6607046" y="1727442"/>
        <a:ext cx="1801698" cy="1801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B946C-D9D4-470B-A647-C373F00FF185}">
      <dsp:nvSpPr>
        <dsp:cNvPr id="0" name=""/>
        <dsp:cNvSpPr/>
      </dsp:nvSpPr>
      <dsp:spPr>
        <a:xfrm>
          <a:off x="3486" y="1218861"/>
          <a:ext cx="2530828" cy="253082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1.</a:t>
          </a:r>
        </a:p>
        <a:p>
          <a:pPr lvl="0" algn="ctr" defTabSz="1244600">
            <a:lnSpc>
              <a:spcPct val="90000"/>
            </a:lnSpc>
            <a:spcBef>
              <a:spcPct val="0"/>
            </a:spcBef>
            <a:spcAft>
              <a:spcPct val="35000"/>
            </a:spcAft>
          </a:pPr>
          <a:r>
            <a:rPr lang="sv-SE" sz="2800" kern="1200" dirty="0"/>
            <a:t>Besöka gamla och ensamma</a:t>
          </a:r>
        </a:p>
      </dsp:txBody>
      <dsp:txXfrm>
        <a:off x="374117" y="1589492"/>
        <a:ext cx="1789566" cy="1789566"/>
      </dsp:txXfrm>
    </dsp:sp>
    <dsp:sp modelId="{0B6FFF87-A074-4941-BF94-5A061CB13AA8}">
      <dsp:nvSpPr>
        <dsp:cNvPr id="0" name=""/>
        <dsp:cNvSpPr/>
      </dsp:nvSpPr>
      <dsp:spPr>
        <a:xfrm>
          <a:off x="2739817" y="2248343"/>
          <a:ext cx="103735" cy="471864"/>
        </a:xfrm>
        <a:prstGeom prst="mathPlus">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sv-SE" sz="500" kern="1200" dirty="0"/>
        </a:p>
      </dsp:txBody>
      <dsp:txXfrm>
        <a:off x="2753567" y="2472076"/>
        <a:ext cx="76235" cy="24398"/>
      </dsp:txXfrm>
    </dsp:sp>
    <dsp:sp modelId="{7817AA8B-5D9E-4E3B-BA6F-2B0209143997}">
      <dsp:nvSpPr>
        <dsp:cNvPr id="0" name=""/>
        <dsp:cNvSpPr/>
      </dsp:nvSpPr>
      <dsp:spPr>
        <a:xfrm>
          <a:off x="3049056" y="1218861"/>
          <a:ext cx="2530828" cy="2530828"/>
        </a:xfrm>
        <a:prstGeom prst="ellipse">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2.</a:t>
          </a:r>
        </a:p>
        <a:p>
          <a:pPr lvl="0" algn="ctr" defTabSz="1244600">
            <a:lnSpc>
              <a:spcPct val="90000"/>
            </a:lnSpc>
            <a:spcBef>
              <a:spcPct val="0"/>
            </a:spcBef>
            <a:spcAft>
              <a:spcPct val="35000"/>
            </a:spcAft>
          </a:pPr>
          <a:r>
            <a:rPr lang="sv-SE" sz="2800" kern="1200" dirty="0" smtClean="0"/>
            <a:t>Stöd vid sorg</a:t>
          </a:r>
          <a:endParaRPr lang="sv-SE" sz="2800" kern="1200" dirty="0"/>
        </a:p>
      </dsp:txBody>
      <dsp:txXfrm>
        <a:off x="3419687" y="1589492"/>
        <a:ext cx="1789566" cy="1789566"/>
      </dsp:txXfrm>
    </dsp:sp>
    <dsp:sp modelId="{579FDE86-19DC-4272-9791-BF2A6646ADAA}">
      <dsp:nvSpPr>
        <dsp:cNvPr id="0" name=""/>
        <dsp:cNvSpPr/>
      </dsp:nvSpPr>
      <dsp:spPr>
        <a:xfrm flipH="1" flipV="1">
          <a:off x="5785387" y="2380504"/>
          <a:ext cx="259770" cy="207543"/>
        </a:xfrm>
        <a:prstGeom prst="mathEqual">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sv-SE" sz="900" kern="1200" dirty="0"/>
        </a:p>
      </dsp:txBody>
      <dsp:txXfrm rot="10800000">
        <a:off x="5819820" y="2423258"/>
        <a:ext cx="190904" cy="122035"/>
      </dsp:txXfrm>
    </dsp:sp>
    <dsp:sp modelId="{29D9C007-D7DC-4588-8A53-4D68CD2E76BE}">
      <dsp:nvSpPr>
        <dsp:cNvPr id="0" name=""/>
        <dsp:cNvSpPr/>
      </dsp:nvSpPr>
      <dsp:spPr>
        <a:xfrm>
          <a:off x="6250661" y="1218861"/>
          <a:ext cx="2530828" cy="2530828"/>
        </a:xfrm>
        <a:prstGeom prst="ellipse">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a:t>3.</a:t>
          </a:r>
        </a:p>
        <a:p>
          <a:pPr lvl="0" algn="ctr" defTabSz="1244600">
            <a:lnSpc>
              <a:spcPct val="90000"/>
            </a:lnSpc>
            <a:spcBef>
              <a:spcPct val="0"/>
            </a:spcBef>
            <a:spcAft>
              <a:spcPct val="35000"/>
            </a:spcAft>
          </a:pPr>
          <a:r>
            <a:rPr lang="sv-SE" sz="2800" kern="1200" dirty="0" smtClean="0"/>
            <a:t>Kyrkliga handlingar</a:t>
          </a:r>
          <a:endParaRPr lang="sv-SE" sz="2800" kern="1200" dirty="0"/>
        </a:p>
      </dsp:txBody>
      <dsp:txXfrm>
        <a:off x="6621292" y="1589492"/>
        <a:ext cx="1789566" cy="17895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0.32899</cdr:x>
      <cdr:y>0.82825</cdr:y>
    </cdr:from>
    <cdr:to>
      <cdr:x>0.48419</cdr:x>
      <cdr:y>0.85</cdr:y>
    </cdr:to>
    <cdr:sp macro="" textlink="">
      <cdr:nvSpPr>
        <cdr:cNvPr id="2" name="Rektangel 1"/>
        <cdr:cNvSpPr/>
      </cdr:nvSpPr>
      <cdr:spPr>
        <a:xfrm xmlns:a="http://schemas.openxmlformats.org/drawingml/2006/main">
          <a:off x="3353479" y="3315910"/>
          <a:ext cx="1582057" cy="87086"/>
        </a:xfrm>
        <a:prstGeom xmlns:a="http://schemas.openxmlformats.org/drawingml/2006/main" prst="rect">
          <a:avLst/>
        </a:prstGeom>
        <a:solidFill xmlns:a="http://schemas.openxmlformats.org/drawingml/2006/main">
          <a:srgbClr val="FFC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sv-SE"/>
        </a:p>
      </cdr:txBody>
    </cdr:sp>
  </cdr:relSizeAnchor>
  <cdr:relSizeAnchor xmlns:cdr="http://schemas.openxmlformats.org/drawingml/2006/chartDrawing">
    <cdr:from>
      <cdr:x>0.56179</cdr:x>
      <cdr:y>0.83369</cdr:y>
    </cdr:from>
    <cdr:to>
      <cdr:x>0.717</cdr:x>
      <cdr:y>0.85544</cdr:y>
    </cdr:to>
    <cdr:sp macro="" textlink="">
      <cdr:nvSpPr>
        <cdr:cNvPr id="3" name="Rektangel 2"/>
        <cdr:cNvSpPr/>
      </cdr:nvSpPr>
      <cdr:spPr>
        <a:xfrm xmlns:a="http://schemas.openxmlformats.org/drawingml/2006/main">
          <a:off x="5726565" y="3337682"/>
          <a:ext cx="1582057" cy="87086"/>
        </a:xfrm>
        <a:prstGeom xmlns:a="http://schemas.openxmlformats.org/drawingml/2006/main" prst="rect">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sv-SE"/>
        </a:p>
      </cdr:txBody>
    </cdr:sp>
  </cdr:relSizeAnchor>
  <cdr:relSizeAnchor xmlns:cdr="http://schemas.openxmlformats.org/drawingml/2006/chartDrawing">
    <cdr:from>
      <cdr:x>0.0976</cdr:x>
      <cdr:y>0.83006</cdr:y>
    </cdr:from>
    <cdr:to>
      <cdr:x>0.25281</cdr:x>
      <cdr:y>0.85181</cdr:y>
    </cdr:to>
    <cdr:sp macro="" textlink="">
      <cdr:nvSpPr>
        <cdr:cNvPr id="4" name="Rektangel 3"/>
        <cdr:cNvSpPr/>
      </cdr:nvSpPr>
      <cdr:spPr>
        <a:xfrm xmlns:a="http://schemas.openxmlformats.org/drawingml/2006/main">
          <a:off x="994909" y="3323168"/>
          <a:ext cx="1582057" cy="87086"/>
        </a:xfrm>
        <a:prstGeom xmlns:a="http://schemas.openxmlformats.org/drawingml/2006/main" prst="rect">
          <a:avLst/>
        </a:prstGeom>
        <a:solidFill xmlns:a="http://schemas.openxmlformats.org/drawingml/2006/main">
          <a:schemeClr val="accent1">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sv-SE"/>
        </a:p>
      </cdr:txBody>
    </cdr:sp>
  </cdr:relSizeAnchor>
</c:userShapes>
</file>

<file path=ppt/drawings/drawing2.xml><?xml version="1.0" encoding="utf-8"?>
<c:userShapes xmlns:c="http://schemas.openxmlformats.org/drawingml/2006/chart">
  <cdr:relSizeAnchor xmlns:cdr="http://schemas.openxmlformats.org/drawingml/2006/chartDrawing">
    <cdr:from>
      <cdr:x>0.67742</cdr:x>
      <cdr:y>0.8538</cdr:y>
    </cdr:from>
    <cdr:to>
      <cdr:x>0.97581</cdr:x>
      <cdr:y>0.97076</cdr:y>
    </cdr:to>
    <cdr:sp macro="" textlink="">
      <cdr:nvSpPr>
        <cdr:cNvPr id="3" name="Rektangel 2"/>
        <cdr:cNvSpPr/>
      </cdr:nvSpPr>
      <cdr:spPr>
        <a:xfrm xmlns:a="http://schemas.openxmlformats.org/drawingml/2006/main">
          <a:off x="6048672" y="4205064"/>
          <a:ext cx="2664296" cy="57606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sv-SE"/>
        </a:p>
      </cdr:txBody>
    </cdr:sp>
  </cdr:relSizeAnchor>
  <cdr:relSizeAnchor xmlns:cdr="http://schemas.openxmlformats.org/drawingml/2006/chartDrawing">
    <cdr:from>
      <cdr:x>0.19355</cdr:x>
      <cdr:y>0.00581</cdr:y>
    </cdr:from>
    <cdr:to>
      <cdr:x>0.29596</cdr:x>
      <cdr:y>0.19147</cdr:y>
    </cdr:to>
    <cdr:sp macro="" textlink="">
      <cdr:nvSpPr>
        <cdr:cNvPr id="2" name="textruta 1"/>
        <cdr:cNvSpPr txBox="1"/>
      </cdr:nvSpPr>
      <cdr:spPr>
        <a:xfrm xmlns:a="http://schemas.openxmlformats.org/drawingml/2006/main">
          <a:off x="1728192" y="28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sv-SE" dirty="0"/>
          </a:p>
        </p:txBody>
      </p:sp>
      <p:sp>
        <p:nvSpPr>
          <p:cNvPr id="3" name="Platshållare fö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314B138-D7B3-7D43-9FD4-1ACEF1C50FA8}" type="datetimeFigureOut">
              <a:rPr lang="sv-SE" smtClean="0"/>
              <a:t>2018-09-18</a:t>
            </a:fld>
            <a:endParaRPr lang="sv-SE" dirty="0"/>
          </a:p>
        </p:txBody>
      </p:sp>
      <p:sp>
        <p:nvSpPr>
          <p:cNvPr id="4" name="Platshållare för bildobjekt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sv-SE" dirty="0"/>
          </a:p>
        </p:txBody>
      </p:sp>
      <p:sp>
        <p:nvSpPr>
          <p:cNvPr id="5" name="Platshållare för anteckninga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sv-SE" dirty="0"/>
          </a:p>
        </p:txBody>
      </p:sp>
      <p:sp>
        <p:nvSpPr>
          <p:cNvPr id="7" name="Platshållare för bild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7C6300FA-BB84-E243-B1EB-2BD8D72B4A7A}" type="slidenum">
              <a:rPr lang="sv-SE" smtClean="0"/>
              <a:t>‹#›</a:t>
            </a:fld>
            <a:endParaRPr lang="sv-SE" dirty="0"/>
          </a:p>
        </p:txBody>
      </p:sp>
    </p:spTree>
    <p:extLst>
      <p:ext uri="{BB962C8B-B14F-4D97-AF65-F5344CB8AC3E}">
        <p14:creationId xmlns:p14="http://schemas.microsoft.com/office/powerpoint/2010/main" val="155595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Kommunikation är något som vi alla gör – hela tiden</a:t>
            </a:r>
          </a:p>
          <a:p>
            <a:r>
              <a:rPr lang="sv-SE" dirty="0" smtClean="0"/>
              <a:t>Kommunikation är också en dimension genom kyrkans fyra grundläggande uppgifter</a:t>
            </a:r>
            <a:r>
              <a:rPr lang="sv-SE" baseline="0" dirty="0" smtClean="0"/>
              <a:t> – gudstjänst, undervisning, mission, diakoni – mellan människa till människa och mellan människor och Gud</a:t>
            </a:r>
          </a:p>
          <a:p>
            <a:r>
              <a:rPr lang="sv-SE" baseline="0" dirty="0" smtClean="0"/>
              <a:t>Kommunikation är också ett arbetsområde där kommunikatören har en lång specifik universitetsutbildning – varför är det så tror vi?</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1</a:t>
            </a:fld>
            <a:endParaRPr lang="sv-SE" dirty="0"/>
          </a:p>
        </p:txBody>
      </p:sp>
    </p:spTree>
    <p:extLst>
      <p:ext uri="{BB962C8B-B14F-4D97-AF65-F5344CB8AC3E}">
        <p14:creationId xmlns:p14="http://schemas.microsoft.com/office/powerpoint/2010/main" val="1506474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a:t>
            </a:r>
            <a:r>
              <a:rPr lang="sv-SE" baseline="0" dirty="0" smtClean="0"/>
              <a:t> har nog aldrig varit så svårt att vara förtroendevald eller beslutsfattare idag. De bilder vi får av verkligheten i våra egna filterbubblor kan inte användas som underlag för beslut. Vi måste ha hjälp att titta på oss själva utifrån och vi kan inte använda våra egna och kompisars kommunikationsvanor som fakta om hur världen egentligen ser ut.</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10</a:t>
            </a:fld>
            <a:endParaRPr lang="sv-SE" dirty="0"/>
          </a:p>
        </p:txBody>
      </p:sp>
    </p:spTree>
    <p:extLst>
      <p:ext uri="{BB962C8B-B14F-4D97-AF65-F5344CB8AC3E}">
        <p14:creationId xmlns:p14="http://schemas.microsoft.com/office/powerpoint/2010/main" val="180969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Ju större energi vi lägger  tillsammans på basen – att synliggöra kyrkan i människors vardagsliv, ju enklare och billigare blir det för församlingarna att kommunicera. Det kallas för</a:t>
            </a:r>
            <a:r>
              <a:rPr lang="sv-SE" baseline="0" dirty="0" smtClean="0"/>
              <a:t> att bygga kyrkans kommunikationskapital. 0.5 miljarder vill i ska generera </a:t>
            </a:r>
            <a:r>
              <a:rPr lang="sv-SE" baseline="0" dirty="0" err="1" smtClean="0"/>
              <a:t>obsvärlde</a:t>
            </a:r>
            <a:r>
              <a:rPr lang="sv-SE" baseline="0" dirty="0" smtClean="0"/>
              <a:t>, relevans/kunskap och interaktion med sin församling. Men i dag vet många inte i vilken församling de bor i och relationen och identifikationen svag. Det ger en uppförsbacke.</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11</a:t>
            </a:fld>
            <a:endParaRPr lang="sv-SE"/>
          </a:p>
        </p:txBody>
      </p:sp>
    </p:spTree>
    <p:extLst>
      <p:ext uri="{BB962C8B-B14F-4D97-AF65-F5344CB8AC3E}">
        <p14:creationId xmlns:p14="http://schemas.microsoft.com/office/powerpoint/2010/main" val="304215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är emellertid</a:t>
            </a:r>
            <a:r>
              <a:rPr lang="sv-SE" baseline="0" dirty="0" smtClean="0"/>
              <a:t> väldigt duktiga på att studera vilken relation som människor har till kyrkan. Vi har tittat på frågorna på bilden under många års tid och det på ett väldigt stort material som gör att det går att använda det i forskningen. Jonas Bromanders två stora medlemsundersökningar är exempel på detta. När SIFO gör sina undersökningar har de 1000 respondenter för att göra en riksrepresentativ undersökning, vi har 5000. Det gör att vi nu ser att det inte finns några statistiskt säkerställda skillnader mellan stad och landsbygd, norr och söder, öster och väster. De siffror som vi nu ska titta på är giltiga överallt i Sverige.</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12</a:t>
            </a:fld>
            <a:endParaRPr lang="sv-SE"/>
          </a:p>
        </p:txBody>
      </p:sp>
    </p:spTree>
    <p:extLst>
      <p:ext uri="{BB962C8B-B14F-4D97-AF65-F5344CB8AC3E}">
        <p14:creationId xmlns:p14="http://schemas.microsoft.com/office/powerpoint/2010/main" val="171016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1035235">
              <a:defRPr sz="1400">
                <a:solidFill>
                  <a:schemeClr val="tx1"/>
                </a:solidFill>
                <a:latin typeface="Arial" charset="0"/>
              </a:defRPr>
            </a:lvl1pPr>
            <a:lvl2pPr marL="743083" indent="-285801" defTabSz="1035235">
              <a:defRPr sz="1400">
                <a:solidFill>
                  <a:schemeClr val="tx1"/>
                </a:solidFill>
                <a:latin typeface="Arial" charset="0"/>
              </a:defRPr>
            </a:lvl2pPr>
            <a:lvl3pPr marL="1143204" indent="-228641" defTabSz="1035235">
              <a:defRPr sz="1400">
                <a:solidFill>
                  <a:schemeClr val="tx1"/>
                </a:solidFill>
                <a:latin typeface="Arial" charset="0"/>
              </a:defRPr>
            </a:lvl3pPr>
            <a:lvl4pPr marL="1600487" indent="-228641" defTabSz="1035235">
              <a:defRPr sz="1400">
                <a:solidFill>
                  <a:schemeClr val="tx1"/>
                </a:solidFill>
                <a:latin typeface="Arial" charset="0"/>
              </a:defRPr>
            </a:lvl4pPr>
            <a:lvl5pPr marL="2057768" indent="-228641" defTabSz="1035235">
              <a:defRPr sz="1400">
                <a:solidFill>
                  <a:schemeClr val="tx1"/>
                </a:solidFill>
                <a:latin typeface="Arial" charset="0"/>
              </a:defRPr>
            </a:lvl5pPr>
            <a:lvl6pPr marL="2515049" indent="-228641" algn="r" defTabSz="1035235" eaLnBrk="0" fontAlgn="base" hangingPunct="0">
              <a:lnSpc>
                <a:spcPct val="118000"/>
              </a:lnSpc>
              <a:spcBef>
                <a:spcPct val="0"/>
              </a:spcBef>
              <a:spcAft>
                <a:spcPct val="0"/>
              </a:spcAft>
              <a:defRPr sz="1400">
                <a:solidFill>
                  <a:schemeClr val="tx1"/>
                </a:solidFill>
                <a:latin typeface="Arial" charset="0"/>
              </a:defRPr>
            </a:lvl6pPr>
            <a:lvl7pPr marL="2972332" indent="-228641" algn="r" defTabSz="1035235" eaLnBrk="0" fontAlgn="base" hangingPunct="0">
              <a:lnSpc>
                <a:spcPct val="118000"/>
              </a:lnSpc>
              <a:spcBef>
                <a:spcPct val="0"/>
              </a:spcBef>
              <a:spcAft>
                <a:spcPct val="0"/>
              </a:spcAft>
              <a:defRPr sz="1400">
                <a:solidFill>
                  <a:schemeClr val="tx1"/>
                </a:solidFill>
                <a:latin typeface="Arial" charset="0"/>
              </a:defRPr>
            </a:lvl7pPr>
            <a:lvl8pPr marL="3429613" indent="-228641" algn="r" defTabSz="1035235" eaLnBrk="0" fontAlgn="base" hangingPunct="0">
              <a:lnSpc>
                <a:spcPct val="118000"/>
              </a:lnSpc>
              <a:spcBef>
                <a:spcPct val="0"/>
              </a:spcBef>
              <a:spcAft>
                <a:spcPct val="0"/>
              </a:spcAft>
              <a:defRPr sz="1400">
                <a:solidFill>
                  <a:schemeClr val="tx1"/>
                </a:solidFill>
                <a:latin typeface="Arial" charset="0"/>
              </a:defRPr>
            </a:lvl8pPr>
            <a:lvl9pPr marL="3886895" indent="-228641" algn="r" defTabSz="1035235" eaLnBrk="0" fontAlgn="base" hangingPunct="0">
              <a:lnSpc>
                <a:spcPct val="118000"/>
              </a:lnSpc>
              <a:spcBef>
                <a:spcPct val="0"/>
              </a:spcBef>
              <a:spcAft>
                <a:spcPct val="0"/>
              </a:spcAft>
              <a:defRPr sz="1400">
                <a:solidFill>
                  <a:schemeClr val="tx1"/>
                </a:solidFill>
                <a:latin typeface="Arial" charset="0"/>
              </a:defRPr>
            </a:lvl9pPr>
          </a:lstStyle>
          <a:p>
            <a:fld id="{D700FD2C-9946-4F5F-87F0-9B14D29B15B5}" type="slidenum">
              <a:rPr lang="sv-SE" sz="1500">
                <a:latin typeface="Times" pitchFamily="18" charset="0"/>
              </a:rPr>
              <a:pPr/>
              <a:t>13</a:t>
            </a:fld>
            <a:endParaRPr lang="sv-SE" sz="1500">
              <a:latin typeface="Times"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r>
              <a:rPr lang="sv-SE" dirty="0" smtClean="0"/>
              <a:t>Vi har studerat vår vision – och med hänsyn till att den innehåller så mycket känslor både frågat om glädje,</a:t>
            </a:r>
            <a:r>
              <a:rPr lang="sv-SE" baseline="0" dirty="0" smtClean="0"/>
              <a:t> stolthet och om man tycker att medlemskapet är värdefullt. En tredje del av våra medlemmar s nej, det är inte värdefullt, de är inte stolta och de känner ingen glädje över att tillhöra Svenska kyrkan. En tredjedel vet inte riktigt och lite mer sa ja! Det har visat sig att den gruppen som sa ja – också har en tro.</a:t>
            </a:r>
            <a:br>
              <a:rPr lang="sv-SE" baseline="0" dirty="0" smtClean="0"/>
            </a:br>
            <a:r>
              <a:rPr lang="sv-SE" baseline="0" dirty="0" smtClean="0"/>
              <a:t>(</a:t>
            </a:r>
            <a:r>
              <a:rPr lang="sv-SE" dirty="0" smtClean="0"/>
              <a:t>Konfidensintervall om plus minus 3 % för 1000 respondenter </a:t>
            </a:r>
            <a:r>
              <a:rPr lang="sv-SE" dirty="0" err="1" smtClean="0"/>
              <a:t>Kyrkbussarna</a:t>
            </a:r>
            <a:r>
              <a:rPr lang="sv-SE" baseline="0" dirty="0" smtClean="0"/>
              <a:t> har 5000 respondenter)</a:t>
            </a:r>
            <a:endParaRPr lang="sv-SE" dirty="0" smtClean="0"/>
          </a:p>
        </p:txBody>
      </p:sp>
    </p:spTree>
    <p:extLst>
      <p:ext uri="{BB962C8B-B14F-4D97-AF65-F5344CB8AC3E}">
        <p14:creationId xmlns:p14="http://schemas.microsoft.com/office/powerpoint/2010/main" val="28101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har delat upp visionen i de två viktigaste drivkrafterna till att man alls är med i något. Personlig relevans och att</a:t>
            </a:r>
            <a:r>
              <a:rPr lang="sv-SE" baseline="0" dirty="0" smtClean="0"/>
              <a:t> det kan vara bra för någon annan. När det kantrar mot att det viktigaste är att det är bra för någon annan blir vi utbytbara mot vilken annan samhällsnyttig institution som helst. </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14</a:t>
            </a:fld>
            <a:endParaRPr lang="sv-SE" dirty="0"/>
          </a:p>
        </p:txBody>
      </p:sp>
    </p:spTree>
    <p:extLst>
      <p:ext uri="{BB962C8B-B14F-4D97-AF65-F5344CB8AC3E}">
        <p14:creationId xmlns:p14="http://schemas.microsoft.com/office/powerpoint/2010/main" val="574339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a:t>
            </a:r>
            <a:r>
              <a:rPr lang="sv-SE" baseline="0" dirty="0" smtClean="0"/>
              <a:t> drar ni för slutsatser av det?</a:t>
            </a:r>
            <a:endParaRPr lang="sv-SE" dirty="0"/>
          </a:p>
        </p:txBody>
      </p:sp>
      <p:sp>
        <p:nvSpPr>
          <p:cNvPr id="4" name="Platshållare för bildnummer 3"/>
          <p:cNvSpPr>
            <a:spLocks noGrp="1"/>
          </p:cNvSpPr>
          <p:nvPr>
            <p:ph type="sldNum" sz="quarter" idx="10"/>
          </p:nvPr>
        </p:nvSpPr>
        <p:spPr/>
        <p:txBody>
          <a:bodyPr/>
          <a:lstStyle/>
          <a:p>
            <a:fld id="{0778FA84-C24D-4418-A4EC-7AD210E8B618}" type="slidenum">
              <a:rPr lang="sv-SE" smtClean="0"/>
              <a:t>15</a:t>
            </a:fld>
            <a:endParaRPr lang="sv-SE"/>
          </a:p>
        </p:txBody>
      </p:sp>
    </p:spTree>
    <p:extLst>
      <p:ext uri="{BB962C8B-B14F-4D97-AF65-F5344CB8AC3E}">
        <p14:creationId xmlns:p14="http://schemas.microsoft.com/office/powerpoint/2010/main" val="1270965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Anders Bäckström har</a:t>
            </a:r>
            <a:r>
              <a:rPr lang="sv-SE" baseline="0" dirty="0" smtClean="0"/>
              <a:t> i sin forskning pekat på fyra viktiga drivkrafter till att man är med i kyrkan och </a:t>
            </a:r>
            <a:r>
              <a:rPr lang="sv-SE" baseline="0" dirty="0" err="1" smtClean="0"/>
              <a:t>Bomander</a:t>
            </a:r>
            <a:r>
              <a:rPr lang="sv-SE" baseline="0" dirty="0" smtClean="0"/>
              <a:t> byggde medlemsprofiler på detta.  Men våra statistiska sambandsanalyser visar att det tyngst vägande skälet är att man har en tro. I statistiken ser vi nu att 80-och </a:t>
            </a:r>
            <a:r>
              <a:rPr lang="sv-SE" dirty="0" smtClean="0"/>
              <a:t>90–</a:t>
            </a:r>
            <a:r>
              <a:rPr lang="sv-SE" dirty="0" err="1" smtClean="0"/>
              <a:t>talisterna</a:t>
            </a:r>
            <a:r>
              <a:rPr lang="sv-SE" baseline="0" dirty="0" smtClean="0"/>
              <a:t> inte längre följer med de tidigare generationernas drivkrafter</a:t>
            </a:r>
            <a:r>
              <a:rPr lang="sv-SE" dirty="0" smtClean="0"/>
              <a:t> utan de pekar</a:t>
            </a:r>
            <a:r>
              <a:rPr lang="sv-SE" baseline="0" dirty="0" smtClean="0"/>
              <a:t> på riten och egna goda erfarenheter som de viktigaste skälen till sitt medlemskap.</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16</a:t>
            </a:fld>
            <a:endParaRPr lang="sv-SE"/>
          </a:p>
        </p:txBody>
      </p:sp>
    </p:spTree>
    <p:extLst>
      <p:ext uri="{BB962C8B-B14F-4D97-AF65-F5344CB8AC3E}">
        <p14:creationId xmlns:p14="http://schemas.microsoft.com/office/powerpoint/2010/main" val="2576571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500" b="1" dirty="0">
                <a:solidFill>
                  <a:srgbClr val="FF0000"/>
                </a:solidFill>
              </a:rPr>
              <a:t>När man blir gammal blir man inte religiös – </a:t>
            </a:r>
            <a:r>
              <a:rPr lang="sv-SE" sz="1500" dirty="0">
                <a:solidFill>
                  <a:srgbClr val="FF0000"/>
                </a:solidFill>
              </a:rPr>
              <a:t>och tittar man på 90-talisternas stapel och jämför den med 30-talisterna ser man att den är helt spegelvänd. De har haft helt olika uppväxter, skolgång, syn på uppfostran. Tänk bara på hur söndagarna såg ut när 30-talisten var liten och 90-talisten. Kristendom hörde till god uppfostran för 30-talisten, medan 90-talisten skulle få välja själv. Det är mycket begärt av en 90-talist att ens stå för trosförmedling</a:t>
            </a:r>
          </a:p>
        </p:txBody>
      </p:sp>
      <p:sp>
        <p:nvSpPr>
          <p:cNvPr id="4" name="Platshållare för bildnummer 3"/>
          <p:cNvSpPr>
            <a:spLocks noGrp="1"/>
          </p:cNvSpPr>
          <p:nvPr>
            <p:ph type="sldNum" sz="quarter" idx="10"/>
          </p:nvPr>
        </p:nvSpPr>
        <p:spPr/>
        <p:txBody>
          <a:bodyPr/>
          <a:lstStyle/>
          <a:p>
            <a:fld id="{4DD0B840-A517-4C95-B699-D0F2E11EDC44}" type="slidenum">
              <a:rPr lang="sv-SE" smtClean="0"/>
              <a:t>17</a:t>
            </a:fld>
            <a:endParaRPr lang="sv-SE"/>
          </a:p>
        </p:txBody>
      </p:sp>
    </p:spTree>
    <p:extLst>
      <p:ext uri="{BB962C8B-B14F-4D97-AF65-F5344CB8AC3E}">
        <p14:creationId xmlns:p14="http://schemas.microsoft.com/office/powerpoint/2010/main" val="398063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Svenska kyrkan har sin</a:t>
            </a:r>
            <a:r>
              <a:rPr lang="sv-SE" baseline="0" dirty="0" smtClean="0"/>
              <a:t> demografiska chans just nu – om vi inte förmår att sätta ord på det som är viktigt för dem går botten ur statistiken. Den stora kullen 90-talister….</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18</a:t>
            </a:fld>
            <a:endParaRPr lang="sv-SE"/>
          </a:p>
        </p:txBody>
      </p:sp>
    </p:spTree>
    <p:extLst>
      <p:ext uri="{BB962C8B-B14F-4D97-AF65-F5344CB8AC3E}">
        <p14:creationId xmlns:p14="http://schemas.microsoft.com/office/powerpoint/2010/main" val="4277070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Tro har också blivit utgångspunkt för hur</a:t>
            </a:r>
            <a:r>
              <a:rPr lang="sv-SE" baseline="0" dirty="0" smtClean="0"/>
              <a:t> vi tänker i målgrupper och samverkan. Den som har en tro ser mer sannolikt det kyrkan vill kommunicera än de som inte har något eller inte riktigt vet vad de ska tro. Den gula gruppen som inte har någon relation med sin församling kan vi bara blir synlig för om vi samarbetar om att skapa och bygga uppmärksamhet tillsammans i kyrkan. Den gröna gruppen är många församlingar duktiga på att kommunicera med – där kan vi dela goda exempel. Vi ser att om vi b</a:t>
            </a:r>
            <a:r>
              <a:rPr lang="sv-SE" dirty="0" smtClean="0"/>
              <a:t>lir </a:t>
            </a:r>
            <a:r>
              <a:rPr lang="sv-SE" baseline="0" dirty="0" smtClean="0"/>
              <a:t>begripliga för den gula gruppen får det positiva överspillningseffekter – men inte tvärt om. Det är människors vardag vi ska vara relevant i. Om kyrkan sålde knäckebröd skulle vi inte lägga vårt krut på dem som redan äter knäckebröd. Vi skulle underhålla kommunikationen med dem och berätta om den nya knäckebrödssorten på paketet – och nu med sesamfrön – vi skulle inte heller sälja till gruppen glutenintoleranta- då måste vi förändra produkten till något som inte riktigt är knäckebröd. Men de som äter fil till frukost kan vi tipsa om att det finns – smaka – det är bra för dig. </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19</a:t>
            </a:fld>
            <a:endParaRPr lang="sv-SE"/>
          </a:p>
        </p:txBody>
      </p:sp>
    </p:spTree>
    <p:extLst>
      <p:ext uri="{BB962C8B-B14F-4D97-AF65-F5344CB8AC3E}">
        <p14:creationId xmlns:p14="http://schemas.microsoft.com/office/powerpoint/2010/main" val="353198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Svenska kyrkan har genom kyrkostyrelsen fastställt</a:t>
            </a:r>
            <a:r>
              <a:rPr lang="sv-SE" baseline="0" dirty="0" smtClean="0"/>
              <a:t> en rad styrdokument för kommunikationen. De är tvingande för nationell nivå, men stift och församlingar följer dem i dag. Visionen är En kyrka som människor har en positiv relation till och känner glädje över att tillhöra. Även om du inte använder visionen i just din församling – så är det ju svårt att sätta INTE framför den gemensamma visionen. </a:t>
            </a:r>
          </a:p>
          <a:p>
            <a:r>
              <a:rPr lang="sv-SE" baseline="0" dirty="0" smtClean="0"/>
              <a:t>De flesta använder logotypen och den grafiska profilen – de färger som finns i foldrar och på affischer.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2</a:t>
            </a:fld>
            <a:endParaRPr lang="sv-SE" dirty="0"/>
          </a:p>
        </p:txBody>
      </p:sp>
    </p:spTree>
    <p:extLst>
      <p:ext uri="{BB962C8B-B14F-4D97-AF65-F5344CB8AC3E}">
        <p14:creationId xmlns:p14="http://schemas.microsoft.com/office/powerpoint/2010/main" val="11181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vet en massa om de olika grupperna. Vad</a:t>
            </a:r>
            <a:r>
              <a:rPr lang="sv-SE" baseline="0" dirty="0" smtClean="0"/>
              <a:t> de är rädda för, vad de vill att kyrkan gör. Den gröna gruppen är mer rädd för världsläget, </a:t>
            </a:r>
            <a:r>
              <a:rPr lang="sv-SE" baseline="0" dirty="0" err="1" smtClean="0"/>
              <a:t>klimatpolitik</a:t>
            </a:r>
            <a:r>
              <a:rPr lang="sv-SE" baseline="0" dirty="0" smtClean="0"/>
              <a:t> och </a:t>
            </a:r>
            <a:r>
              <a:rPr lang="sv-SE" baseline="0" dirty="0" err="1" smtClean="0"/>
              <a:t>brexit</a:t>
            </a:r>
            <a:r>
              <a:rPr lang="sv-SE" baseline="0" dirty="0" smtClean="0"/>
              <a:t>, medan den gula är orolig för att bli av med jobbet eller att deras respektive ska lämna dem.</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20</a:t>
            </a:fld>
            <a:endParaRPr lang="sv-SE" dirty="0"/>
          </a:p>
        </p:txBody>
      </p:sp>
    </p:spTree>
    <p:extLst>
      <p:ext uri="{BB962C8B-B14F-4D97-AF65-F5344CB8AC3E}">
        <p14:creationId xmlns:p14="http://schemas.microsoft.com/office/powerpoint/2010/main" val="7589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2.2 miljoner människor i Sverige – vi ömmar för den</a:t>
            </a:r>
            <a:r>
              <a:rPr lang="sv-SE" baseline="0" dirty="0" smtClean="0"/>
              <a:t> här gruppen, och som kyrka sviker vi dem genom att inte anstränga oss. Det är ett missionsuppdrag – inte bara diakonalt behövande. Att inte berätta om kyrkan är att svika den grupp som i lägst grad upplever livet som meningsfullt, i lägre grad än den som inte har en tro. Här har vi en stor del av de unga kvinnorna – de unga männen finns i den röda gruppen.</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21</a:t>
            </a:fld>
            <a:endParaRPr lang="sv-SE" dirty="0"/>
          </a:p>
        </p:txBody>
      </p:sp>
    </p:spTree>
    <p:extLst>
      <p:ext uri="{BB962C8B-B14F-4D97-AF65-F5344CB8AC3E}">
        <p14:creationId xmlns:p14="http://schemas.microsoft.com/office/powerpoint/2010/main" val="361621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Men vi kan inte räkna hem de gröna.</a:t>
            </a:r>
            <a:r>
              <a:rPr lang="sv-SE" baseline="0" dirty="0" smtClean="0"/>
              <a:t> De behöver också ökade kunskaper och upplevelsen av personlig relevans. Men kommunikationsarbetet kan inte få människor att komma till tro – det är en sak mellan människors hjärtan och Gud.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23</a:t>
            </a:fld>
            <a:endParaRPr lang="sv-SE" dirty="0"/>
          </a:p>
        </p:txBody>
      </p:sp>
    </p:spTree>
    <p:extLst>
      <p:ext uri="{BB962C8B-B14F-4D97-AF65-F5344CB8AC3E}">
        <p14:creationId xmlns:p14="http://schemas.microsoft.com/office/powerpoint/2010/main" val="2855643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Vår egen självbild hindrar oss i vår</a:t>
            </a:r>
            <a:r>
              <a:rPr lang="sv-SE" baseline="0" dirty="0" smtClean="0"/>
              <a:t> kommunikation. 1/5 tar helt eller delvis avstånd från att kyrkan verkligen är öppen för alla och 1/3 om kyrkan är en gemenskap. Ändå pratar </a:t>
            </a:r>
            <a:r>
              <a:rPr lang="sv-SE" b="1" baseline="0" dirty="0" smtClean="0"/>
              <a:t>vi gärna om ett vi</a:t>
            </a:r>
            <a:r>
              <a:rPr lang="sv-SE" b="0" baseline="0" dirty="0" smtClean="0"/>
              <a:t> och en gemenskap som signalerar att det finns människor som står utanför. Vi </a:t>
            </a:r>
            <a:r>
              <a:rPr lang="sv-SE" b="0" baseline="0" dirty="0" err="1" smtClean="0"/>
              <a:t>skammar</a:t>
            </a:r>
            <a:r>
              <a:rPr lang="sv-SE" b="0" baseline="0" dirty="0" smtClean="0"/>
              <a:t> folk när de kommer och låtsas om att allt är självklart för alla – fast vi egentligen borde se ett möte som en 6-åring som går sin första skoldag. En ganska främmande värld där tryggheten och rädslan för att göra fel är centrala känslor som på många sätt bygger hur resten av terminen ska kännas- början på relationsbygget. </a:t>
            </a:r>
            <a:r>
              <a:rPr lang="sv-SE" b="0" baseline="0" dirty="0" err="1" smtClean="0"/>
              <a:t>Männsiskor</a:t>
            </a:r>
            <a:r>
              <a:rPr lang="sv-SE" b="0" baseline="0" dirty="0" smtClean="0"/>
              <a:t> börjar också ifrågasätta sin egen duglighet som medlemmar. Är det ok att bara går i kyrkan på första advent?</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24</a:t>
            </a:fld>
            <a:endParaRPr lang="sv-SE"/>
          </a:p>
        </p:txBody>
      </p:sp>
    </p:spTree>
    <p:extLst>
      <p:ext uri="{BB962C8B-B14F-4D97-AF65-F5344CB8AC3E}">
        <p14:creationId xmlns:p14="http://schemas.microsoft.com/office/powerpoint/2010/main" val="198623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Attributen</a:t>
            </a:r>
            <a:r>
              <a:rPr lang="sv-SE" baseline="0" dirty="0" smtClean="0"/>
              <a:t> – våra egenskaper. Till vår hjälp har vi dels ett stort statistiskt säkerställt material där vi med hjälp av sambandsanalys ser vilka attribut vi behöver jobba med för att kyrkans ska stå för relevans – samhällsnytta, kärnvärden och vision. För att bygga </a:t>
            </a:r>
            <a:r>
              <a:rPr lang="sv-SE" b="1" baseline="0" dirty="0" smtClean="0"/>
              <a:t>relevans och relation </a:t>
            </a:r>
            <a:r>
              <a:rPr lang="sv-SE" b="0" baseline="0" dirty="0" smtClean="0"/>
              <a:t>det som håller i när förtroendet för kyrkan prövas – när vi granskas, eller blivit dåligt bemött av någon företrädare.</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4DD0B840-A517-4C95-B699-D0F2E11EDC44}" type="slidenum">
              <a:rPr lang="sv-SE" smtClean="0"/>
              <a:t>25</a:t>
            </a:fld>
            <a:endParaRPr lang="sv-SE"/>
          </a:p>
        </p:txBody>
      </p:sp>
    </p:spTree>
    <p:extLst>
      <p:ext uri="{BB962C8B-B14F-4D97-AF65-F5344CB8AC3E}">
        <p14:creationId xmlns:p14="http://schemas.microsoft.com/office/powerpoint/2010/main" val="179287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ctr"/>
            <a:r>
              <a:rPr lang="sv-SE" dirty="0" smtClean="0"/>
              <a:t>Det är viktigt</a:t>
            </a:r>
            <a:r>
              <a:rPr lang="sv-SE" baseline="0" dirty="0" smtClean="0"/>
              <a:t> för oss att säkra att satsningen driver rätt värden så att investeringen. </a:t>
            </a:r>
            <a:r>
              <a:rPr lang="sv-SE" dirty="0" smtClean="0"/>
              <a:t>Kyrkovalets satsning var starka på ”fyller en viktig roll i samhället” och svaga på ”sätter ord på det som är viktigt”</a:t>
            </a:r>
          </a:p>
          <a:p>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27</a:t>
            </a:fld>
            <a:endParaRPr lang="sv-SE" dirty="0"/>
          </a:p>
        </p:txBody>
      </p:sp>
    </p:spTree>
    <p:extLst>
      <p:ext uri="{BB962C8B-B14F-4D97-AF65-F5344CB8AC3E}">
        <p14:creationId xmlns:p14="http://schemas.microsoft.com/office/powerpoint/2010/main" val="1664031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Hög</a:t>
            </a:r>
            <a:r>
              <a:rPr lang="sv-SE" baseline="0" dirty="0"/>
              <a:t> kännedom - </a:t>
            </a:r>
            <a:r>
              <a:rPr lang="sv-SE" dirty="0"/>
              <a:t>känner man till att vi gör – även om vi som jobbar i kyrkan kanske har lite olika bilder av vad som vad</a:t>
            </a:r>
            <a:r>
              <a:rPr lang="sv-SE" baseline="0" dirty="0"/>
              <a:t> det faktiskt handlar om</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29</a:t>
            </a:fld>
            <a:endParaRPr lang="sv-SE" dirty="0"/>
          </a:p>
        </p:txBody>
      </p:sp>
    </p:spTree>
    <p:extLst>
      <p:ext uri="{BB962C8B-B14F-4D97-AF65-F5344CB8AC3E}">
        <p14:creationId xmlns:p14="http://schemas.microsoft.com/office/powerpoint/2010/main" val="2059391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a:t>
            </a:r>
            <a:r>
              <a:rPr lang="sv-SE" baseline="0" dirty="0"/>
              <a:t> tycker man är viktigt? 85% säger nr 1, men bara 48% känner till vad vi gör och av dem är bara 15% säkra på att de vet. Känner till mycket väl.</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30</a:t>
            </a:fld>
            <a:endParaRPr lang="sv-SE" dirty="0"/>
          </a:p>
        </p:txBody>
      </p:sp>
    </p:spTree>
    <p:extLst>
      <p:ext uri="{BB962C8B-B14F-4D97-AF65-F5344CB8AC3E}">
        <p14:creationId xmlns:p14="http://schemas.microsoft.com/office/powerpoint/2010/main" val="3483282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som är viktigast</a:t>
            </a:r>
            <a:r>
              <a:rPr lang="sv-SE" baseline="0" dirty="0" smtClean="0"/>
              <a:t> för människor är också det som håller människor vakna om natten.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31</a:t>
            </a:fld>
            <a:endParaRPr lang="sv-SE" dirty="0"/>
          </a:p>
        </p:txBody>
      </p:sp>
    </p:spTree>
    <p:extLst>
      <p:ext uri="{BB962C8B-B14F-4D97-AF65-F5344CB8AC3E}">
        <p14:creationId xmlns:p14="http://schemas.microsoft.com/office/powerpoint/2010/main" val="389776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Inte bara konsumentkyrka –</a:t>
            </a:r>
            <a:r>
              <a:rPr lang="sv-SE" baseline="0" dirty="0" smtClean="0"/>
              <a:t> viljan till engagemang finns. Kyrkbussen 2015</a:t>
            </a:r>
            <a:endParaRPr lang="sv-SE" dirty="0"/>
          </a:p>
        </p:txBody>
      </p:sp>
      <p:sp>
        <p:nvSpPr>
          <p:cNvPr id="4" name="Platshållare för bildnummer 3"/>
          <p:cNvSpPr>
            <a:spLocks noGrp="1"/>
          </p:cNvSpPr>
          <p:nvPr>
            <p:ph type="sldNum" sz="quarter" idx="10"/>
          </p:nvPr>
        </p:nvSpPr>
        <p:spPr/>
        <p:txBody>
          <a:bodyPr/>
          <a:lstStyle/>
          <a:p>
            <a:fld id="{F731C16A-580A-46AD-A174-BECE13951756}" type="slidenum">
              <a:rPr lang="sv-SE" smtClean="0"/>
              <a:t>33</a:t>
            </a:fld>
            <a:endParaRPr lang="sv-SE" dirty="0"/>
          </a:p>
        </p:txBody>
      </p:sp>
    </p:spTree>
    <p:extLst>
      <p:ext uri="{BB962C8B-B14F-4D97-AF65-F5344CB8AC3E}">
        <p14:creationId xmlns:p14="http://schemas.microsoft.com/office/powerpoint/2010/main" val="68638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Kommunikationsarbetet</a:t>
            </a:r>
            <a:r>
              <a:rPr lang="sv-SE" baseline="0" dirty="0" smtClean="0"/>
              <a:t> är både en investering i människors förtroende och det handlar också om god ekonomisk förvaltning. </a:t>
            </a:r>
            <a:r>
              <a:rPr lang="sv-SE" dirty="0" smtClean="0"/>
              <a:t>Svenska kyrkans församlingar utgör</a:t>
            </a:r>
            <a:r>
              <a:rPr lang="sv-SE" baseline="0" dirty="0" smtClean="0"/>
              <a:t> tillsammans Sveriges 6:e största annonsör. Samtidigt har människor ett stort eller mycket stort förtroende för IKEA och ICA medan Svenska kyrkan rör sig runt </a:t>
            </a:r>
            <a:r>
              <a:rPr lang="sv-SE" baseline="0" dirty="0" err="1" smtClean="0"/>
              <a:t>nedflyttningssträcket</a:t>
            </a:r>
            <a:r>
              <a:rPr lang="sv-SE" baseline="0" dirty="0" smtClean="0"/>
              <a:t>. På bilden ser ni siffrorna för 2016 i förtroendebarometern för SIFO. 2017 åkte vi ur topplistan, men 2016 mättes hur förtroendet påverkades av hur man kände en präst. Om alla kände en präst hade vi då gått från 19:e till 9:e plats strax efter Skatteverket -  och vi har tur som inte är försvaret – för det påverkar bilden negativt om man känner en officer. Men </a:t>
            </a:r>
            <a:r>
              <a:rPr lang="sv-SE" b="1" baseline="0" dirty="0" smtClean="0"/>
              <a:t>bara 40% har ett högt eller mycket högt förtroende för kyrkan, 60% har förtroende för sjukvården som dagligen får negativ uppmärksamhet i media.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a:t>
            </a:fld>
            <a:endParaRPr lang="sv-SE" dirty="0"/>
          </a:p>
        </p:txBody>
      </p:sp>
    </p:spTree>
    <p:extLst>
      <p:ext uri="{BB962C8B-B14F-4D97-AF65-F5344CB8AC3E}">
        <p14:creationId xmlns:p14="http://schemas.microsoft.com/office/powerpoint/2010/main" val="653694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En</a:t>
            </a:r>
            <a:r>
              <a:rPr lang="sv-SE" baseline="0" dirty="0" smtClean="0"/>
              <a:t> graviditet engagerar många människor – existentiell hälsa. </a:t>
            </a:r>
            <a:br>
              <a:rPr lang="sv-SE" baseline="0" dirty="0" smtClean="0"/>
            </a:br>
            <a:r>
              <a:rPr lang="sv-SE" baseline="0" dirty="0" smtClean="0"/>
              <a:t>Det finns många tillfällen längs resan där kyrkan kan vara relevant, och där människor har behov.</a:t>
            </a:r>
          </a:p>
          <a:p>
            <a:r>
              <a:rPr lang="sv-SE" baseline="0" dirty="0" smtClean="0"/>
              <a:t>Det gäller både de b</a:t>
            </a:r>
            <a:r>
              <a:rPr lang="sv-SE" dirty="0" smtClean="0"/>
              <a:t>livande föräldrarna, deras syskon,</a:t>
            </a:r>
            <a:r>
              <a:rPr lang="sv-SE" baseline="0" dirty="0" smtClean="0"/>
              <a:t> föräldrar och kompisar. Den som ska bli storasyster eller storebror</a:t>
            </a:r>
            <a:endParaRPr lang="sv-SE" dirty="0" smtClean="0"/>
          </a:p>
          <a:p>
            <a:r>
              <a:rPr lang="sv-SE" dirty="0" smtClean="0"/>
              <a:t>Mormor/farmor. Potentiella faddrar som letar efter sin roll/plikter och inte minst presenter</a:t>
            </a:r>
          </a:p>
          <a:p>
            <a:r>
              <a:rPr lang="sv-SE" dirty="0" smtClean="0"/>
              <a:t>Hur arbetar vi med vår digitala närvaro fram till dopet?</a:t>
            </a:r>
          </a:p>
          <a:p>
            <a:r>
              <a:rPr lang="sv-SE" dirty="0" smtClean="0"/>
              <a:t>Insikt om att man söker mycket information före själva förlossningen?</a:t>
            </a:r>
          </a:p>
          <a:p>
            <a:r>
              <a:rPr lang="sv-SE" dirty="0" smtClean="0"/>
              <a:t>Efter förlossningen aktiv inbjudan ut – men gör vi som de andra och grattar föräldrarn</a:t>
            </a:r>
            <a:r>
              <a:rPr lang="sv-SE" baseline="0" dirty="0" smtClean="0"/>
              <a:t>a till sitt barn?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35</a:t>
            </a:fld>
            <a:endParaRPr lang="sv-SE"/>
          </a:p>
        </p:txBody>
      </p:sp>
    </p:spTree>
    <p:extLst>
      <p:ext uri="{BB962C8B-B14F-4D97-AF65-F5344CB8AC3E}">
        <p14:creationId xmlns:p14="http://schemas.microsoft.com/office/powerpoint/2010/main" val="2496147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Konfirmation väcker intresse för fördjupning</a:t>
            </a:r>
            <a:r>
              <a:rPr lang="sv-SE" baseline="0" dirty="0" smtClean="0"/>
              <a:t> även hos föräldrarna – och </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36</a:t>
            </a:fld>
            <a:endParaRPr lang="sv-SE" dirty="0"/>
          </a:p>
        </p:txBody>
      </p:sp>
    </p:spTree>
    <p:extLst>
      <p:ext uri="{BB962C8B-B14F-4D97-AF65-F5344CB8AC3E}">
        <p14:creationId xmlns:p14="http://schemas.microsoft.com/office/powerpoint/2010/main" val="1210942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Mötet är det som bär kommunikationen – där vi är kyrka i både ord och handling. Att involvera hela församlingen i att göra det så</a:t>
            </a:r>
            <a:r>
              <a:rPr lang="sv-SE" baseline="0" dirty="0" smtClean="0"/>
              <a:t> bra som möjligt är ett steg att berätta och få andra att dela berättelsen om församlingslivet</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37</a:t>
            </a:fld>
            <a:endParaRPr lang="sv-SE" dirty="0"/>
          </a:p>
        </p:txBody>
      </p:sp>
    </p:spTree>
    <p:extLst>
      <p:ext uri="{BB962C8B-B14F-4D97-AF65-F5344CB8AC3E}">
        <p14:creationId xmlns:p14="http://schemas.microsoft.com/office/powerpoint/2010/main" val="3194718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sv-SE" dirty="0" smtClean="0"/>
              <a:t>Man kan inte gärna</a:t>
            </a:r>
            <a:r>
              <a:rPr lang="sv-SE" baseline="0" dirty="0" smtClean="0"/>
              <a:t> ha en relation till något som man inte känner till. </a:t>
            </a:r>
            <a:r>
              <a:rPr lang="sv-SE" dirty="0" smtClean="0"/>
              <a:t>Kommunikat</a:t>
            </a:r>
            <a:r>
              <a:rPr lang="sv-SE" baseline="0" dirty="0" smtClean="0"/>
              <a:t>ion handlar om att v</a:t>
            </a:r>
            <a:r>
              <a:rPr lang="sv-SE" dirty="0" smtClean="0"/>
              <a:t>äcka eller svara på ett behov. Som en förälskelse till äktenskap. Från att alltid</a:t>
            </a:r>
            <a:r>
              <a:rPr lang="sv-SE" baseline="0" dirty="0" smtClean="0"/>
              <a:t> vilja stå i den andres skor till att säga – glöm inte att köpa mjölk – och det är dags att tvätta. I dag står vi för lite i våra medmänniskors skor – men vi berättar gärna att det är dags att tvätta… fira gudstjänst  – för alla.</a:t>
            </a:r>
            <a:endParaRPr lang="en-US" dirty="0" smtClean="0"/>
          </a:p>
        </p:txBody>
      </p:sp>
      <p:sp>
        <p:nvSpPr>
          <p:cNvPr id="4" name="Slide Number Placeholder 3"/>
          <p:cNvSpPr>
            <a:spLocks noGrp="1"/>
          </p:cNvSpPr>
          <p:nvPr>
            <p:ph type="sldNum" sz="quarter" idx="10"/>
          </p:nvPr>
        </p:nvSpPr>
        <p:spPr/>
        <p:txBody>
          <a:bodyPr/>
          <a:lstStyle/>
          <a:p>
            <a:fld id="{4DD0B840-A517-4C95-B699-D0F2E11EDC44}" type="slidenum">
              <a:rPr lang="sv-SE" smtClean="0"/>
              <a:t>38</a:t>
            </a:fld>
            <a:endParaRPr lang="sv-SE"/>
          </a:p>
        </p:txBody>
      </p:sp>
    </p:spTree>
    <p:extLst>
      <p:ext uri="{BB962C8B-B14F-4D97-AF65-F5344CB8AC3E}">
        <p14:creationId xmlns:p14="http://schemas.microsoft.com/office/powerpoint/2010/main" val="3651426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0B840-A517-4C95-B699-D0F2E11EDC44}" type="slidenum">
              <a:rPr lang="sv-SE" smtClean="0"/>
              <a:t>43</a:t>
            </a:fld>
            <a:endParaRPr lang="sv-SE"/>
          </a:p>
        </p:txBody>
      </p:sp>
    </p:spTree>
    <p:extLst>
      <p:ext uri="{BB962C8B-B14F-4D97-AF65-F5344CB8AC3E}">
        <p14:creationId xmlns:p14="http://schemas.microsoft.com/office/powerpoint/2010/main" val="2652966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Och hur det än är så finns det grupper</a:t>
            </a:r>
            <a:r>
              <a:rPr lang="sv-SE" baseline="0" dirty="0" smtClean="0"/>
              <a:t> som oavsett tro tänker på att gå med i kyrkan. Men är det lätt att gå med? Hur ser inträdesblanketten ut och hur lätt är det att hitta information idag. Och många vet inte ens om att de inte är med.</a:t>
            </a:r>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44</a:t>
            </a:fld>
            <a:endParaRPr lang="sv-SE" dirty="0"/>
          </a:p>
        </p:txBody>
      </p:sp>
    </p:spTree>
    <p:extLst>
      <p:ext uri="{BB962C8B-B14F-4D97-AF65-F5344CB8AC3E}">
        <p14:creationId xmlns:p14="http://schemas.microsoft.com/office/powerpoint/2010/main" val="86802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sz="1300" b="1" dirty="0"/>
              <a:t>Totala räckvidden 2017</a:t>
            </a:r>
            <a:br>
              <a:rPr lang="sv-SE" sz="1300" b="1" dirty="0"/>
            </a:br>
            <a:r>
              <a:rPr lang="sv-SE" sz="1300" dirty="0"/>
              <a:t>77 miljoner med ett sammanlagt PR-värde på 134 miljoner kronor</a:t>
            </a:r>
          </a:p>
        </p:txBody>
      </p:sp>
      <p:sp>
        <p:nvSpPr>
          <p:cNvPr id="4" name="Platshållare för bildnummer 3"/>
          <p:cNvSpPr>
            <a:spLocks noGrp="1"/>
          </p:cNvSpPr>
          <p:nvPr>
            <p:ph type="sldNum" sz="quarter" idx="10"/>
          </p:nvPr>
        </p:nvSpPr>
        <p:spPr/>
        <p:txBody>
          <a:bodyPr/>
          <a:lstStyle/>
          <a:p>
            <a:fld id="{7C6300FA-BB84-E243-B1EB-2BD8D72B4A7A}" type="slidenum">
              <a:rPr lang="sv-SE" smtClean="0"/>
              <a:t>46</a:t>
            </a:fld>
            <a:endParaRPr lang="sv-SE" dirty="0"/>
          </a:p>
        </p:txBody>
      </p:sp>
    </p:spTree>
    <p:extLst>
      <p:ext uri="{BB962C8B-B14F-4D97-AF65-F5344CB8AC3E}">
        <p14:creationId xmlns:p14="http://schemas.microsoft.com/office/powerpoint/2010/main" val="762694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557298" indent="-557298">
              <a:buFont typeface="+mj-lt"/>
              <a:buAutoNum type="arabicPeriod"/>
            </a:pPr>
            <a:r>
              <a:rPr lang="sv-SE" dirty="0" smtClean="0"/>
              <a:t>Få del av ceremonierna</a:t>
            </a:r>
          </a:p>
          <a:p>
            <a:pPr marL="557298" indent="-557298">
              <a:buFont typeface="+mj-lt"/>
              <a:buAutoNum type="arabicPeriod"/>
            </a:pPr>
            <a:r>
              <a:rPr lang="sv-SE" dirty="0" smtClean="0"/>
              <a:t>Har goda erfarenheter</a:t>
            </a:r>
          </a:p>
          <a:p>
            <a:pPr marL="557298" indent="-557298">
              <a:buFont typeface="+mj-lt"/>
              <a:buAutoNum type="arabicPeriod"/>
            </a:pPr>
            <a:r>
              <a:rPr lang="sv-SE" dirty="0" smtClean="0"/>
              <a:t>Att kyrkobyggnaderna ska få finnas kvar</a:t>
            </a:r>
          </a:p>
          <a:p>
            <a:pPr marL="557298" indent="-557298">
              <a:buFont typeface="+mj-lt"/>
              <a:buAutoNum type="arabicPeriod"/>
            </a:pPr>
            <a:r>
              <a:rPr lang="sv-SE" dirty="0" smtClean="0"/>
              <a:t>Andra människor behöver kyrkan</a:t>
            </a:r>
          </a:p>
          <a:p>
            <a:pPr marL="557298" indent="-557298">
              <a:buFont typeface="+mj-lt"/>
              <a:buAutoNum type="arabicPeriod"/>
            </a:pPr>
            <a:r>
              <a:rPr lang="sv-SE" dirty="0" smtClean="0"/>
              <a:t>Främst 90-talisterna har inte funderat så mycket</a:t>
            </a:r>
          </a:p>
          <a:p>
            <a:endParaRPr lang="sv-SE" dirty="0"/>
          </a:p>
        </p:txBody>
      </p:sp>
      <p:sp>
        <p:nvSpPr>
          <p:cNvPr id="4" name="Platshållare för bildnummer 3"/>
          <p:cNvSpPr>
            <a:spLocks noGrp="1"/>
          </p:cNvSpPr>
          <p:nvPr>
            <p:ph type="sldNum" sz="quarter" idx="10"/>
          </p:nvPr>
        </p:nvSpPr>
        <p:spPr/>
        <p:txBody>
          <a:bodyPr/>
          <a:lstStyle/>
          <a:p>
            <a:fld id="{0778FA84-C24D-4418-A4EC-7AD210E8B618}" type="slidenum">
              <a:rPr lang="sv-SE" smtClean="0"/>
              <a:t>48</a:t>
            </a:fld>
            <a:endParaRPr lang="sv-SE"/>
          </a:p>
        </p:txBody>
      </p:sp>
    </p:spTree>
    <p:extLst>
      <p:ext uri="{BB962C8B-B14F-4D97-AF65-F5344CB8AC3E}">
        <p14:creationId xmlns:p14="http://schemas.microsoft.com/office/powerpoint/2010/main" val="276365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Det låga förtroendet</a:t>
            </a:r>
            <a:r>
              <a:rPr lang="sv-SE" b="1" baseline="0" dirty="0" smtClean="0"/>
              <a:t> hänger samman med låga kunskaper och låg synlighet i människors dagliga liv.</a:t>
            </a:r>
            <a:r>
              <a:rPr lang="sv-SE" baseline="0" dirty="0" smtClean="0"/>
              <a:t> </a:t>
            </a:r>
            <a:r>
              <a:rPr lang="sv-SE" dirty="0" smtClean="0"/>
              <a:t>Ikea och ICA som investerar</a:t>
            </a:r>
            <a:r>
              <a:rPr lang="sv-SE" baseline="0" dirty="0" smtClean="0"/>
              <a:t> i sin kommunikation har med åren klättrat upp på och befäst sin position på IPSOS mätning om de mest inflytelserika. </a:t>
            </a:r>
            <a:r>
              <a:rPr lang="sv-SE" sz="1700" dirty="0"/>
              <a:t>De - påverkar vårt dagliga liv, </a:t>
            </a:r>
            <a:r>
              <a:rPr lang="sv-SE" b="0" dirty="0" smtClean="0"/>
              <a:t>att leva och konsumera.</a:t>
            </a:r>
            <a:r>
              <a:rPr lang="sv-SE" b="0" baseline="0" dirty="0" smtClean="0"/>
              <a:t> </a:t>
            </a:r>
            <a:r>
              <a:rPr lang="sv-SE" b="0" dirty="0" smtClean="0"/>
              <a:t>Driver en utveckling som påverkar samhället. Genom sitt agerande visar de att de </a:t>
            </a:r>
            <a:r>
              <a:rPr lang="sv-SE" b="1" dirty="0" smtClean="0">
                <a:solidFill>
                  <a:srgbClr val="FF0000"/>
                </a:solidFill>
              </a:rPr>
              <a:t>Vet vad som är viktigt för människor</a:t>
            </a:r>
            <a:r>
              <a:rPr lang="sv-SE" b="0" dirty="0" smtClean="0">
                <a:solidFill>
                  <a:srgbClr val="FF0000"/>
                </a:solidFill>
              </a:rPr>
              <a:t>. </a:t>
            </a:r>
            <a:r>
              <a:rPr lang="sv-SE" dirty="0" smtClean="0"/>
              <a:t>IKEA och ICA kommunicerar med fokus på individen. Att se människor, förenkla deras vardag och viljan att bidra till en bättre värld. Hälsa, barns nöd, cancer, tredje världen. Men Svenska kyrkan är inte en del av människors dagliga liv. Vi har kommit</a:t>
            </a:r>
            <a:r>
              <a:rPr lang="sv-SE" baseline="0" dirty="0" smtClean="0"/>
              <a:t> </a:t>
            </a:r>
            <a:r>
              <a:rPr lang="sv-SE" baseline="0" dirty="0" err="1" smtClean="0"/>
              <a:t>top</a:t>
            </a:r>
            <a:r>
              <a:rPr lang="sv-SE" baseline="0" dirty="0" smtClean="0"/>
              <a:t> tio </a:t>
            </a:r>
            <a:r>
              <a:rPr lang="sv-SE" baseline="0" dirty="0" err="1" smtClean="0"/>
              <a:t>pga</a:t>
            </a:r>
            <a:r>
              <a:rPr lang="sv-SE" baseline="0" dirty="0" smtClean="0"/>
              <a:t> flykting- och asylmottagandet och kommer sannolikt att åka ur.</a:t>
            </a:r>
            <a:endParaRPr lang="sv-SE" dirty="0" smtClean="0"/>
          </a:p>
          <a:p>
            <a:endParaRPr lang="sv-SE" b="0" dirty="0" smtClean="0">
              <a:solidFill>
                <a:srgbClr val="FF0000"/>
              </a:solidFill>
            </a:endParaRPr>
          </a:p>
          <a:p>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4</a:t>
            </a:fld>
            <a:endParaRPr lang="sv-SE" dirty="0"/>
          </a:p>
        </p:txBody>
      </p:sp>
    </p:spTree>
    <p:extLst>
      <p:ext uri="{BB962C8B-B14F-4D97-AF65-F5344CB8AC3E}">
        <p14:creationId xmlns:p14="http://schemas.microsoft.com/office/powerpoint/2010/main" val="360219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90752">
              <a:defRPr/>
            </a:pPr>
            <a:r>
              <a:rPr lang="sv-SE" dirty="0" smtClean="0"/>
              <a:t>Ett exempel på hur låg synlighet kyrkan har är förra årets granskningar</a:t>
            </a:r>
            <a:r>
              <a:rPr lang="sv-SE" baseline="0" dirty="0" smtClean="0"/>
              <a:t> har kyrkans resande och representation. </a:t>
            </a:r>
            <a:r>
              <a:rPr lang="sv-SE" dirty="0" smtClean="0"/>
              <a:t>I slutet av maj 2016 presenterades två granskningar av Svenska kyrkan, oberoende av varandra. Ekot tittade på församlingars utlandsresor, Aftonbladet granskade Svenska kyrkan i utlandet.</a:t>
            </a:r>
            <a:r>
              <a:rPr lang="sv-SE" baseline="0" dirty="0" smtClean="0"/>
              <a:t> Den intensivaste veckan vad det </a:t>
            </a:r>
            <a:r>
              <a:rPr lang="sv-SE" sz="1300" b="1" dirty="0"/>
              <a:t>800 artiklar </a:t>
            </a:r>
            <a:r>
              <a:rPr lang="sv-SE" sz="1300" dirty="0"/>
              <a:t>70 miljoner potentiella läsare – en månad efter sista inslaget mätte vi vad man sett och mindes. Med de siffror vi ser borde ingen ha missat dem. Men de var de äldre kyrknära som såg rapporteringen på </a:t>
            </a:r>
            <a:r>
              <a:rPr lang="sv-SE" sz="1300" b="1" dirty="0"/>
              <a:t>SVT</a:t>
            </a:r>
            <a:r>
              <a:rPr lang="sv-SE" sz="1300" dirty="0"/>
              <a:t>, blev besvikna och gick ur. Men – när man har svikit någon som står nära kan man också be om ursäkt och visa att man tar ansvar. MEN VAD BEROR DEN LÅGA SYNLIGHETEN PÅ?</a:t>
            </a:r>
          </a:p>
          <a:p>
            <a:endParaRPr lang="sv-SE" dirty="0"/>
          </a:p>
        </p:txBody>
      </p:sp>
      <p:sp>
        <p:nvSpPr>
          <p:cNvPr id="4" name="Platshållare för bildnummer 3"/>
          <p:cNvSpPr>
            <a:spLocks noGrp="1"/>
          </p:cNvSpPr>
          <p:nvPr>
            <p:ph type="sldNum" sz="quarter" idx="10"/>
          </p:nvPr>
        </p:nvSpPr>
        <p:spPr/>
        <p:txBody>
          <a:bodyPr/>
          <a:lstStyle/>
          <a:p>
            <a:fld id="{7C6300FA-BB84-E243-B1EB-2BD8D72B4A7A}" type="slidenum">
              <a:rPr lang="sv-SE" smtClean="0"/>
              <a:t>5</a:t>
            </a:fld>
            <a:endParaRPr lang="sv-SE" dirty="0"/>
          </a:p>
        </p:txBody>
      </p:sp>
    </p:spTree>
    <p:extLst>
      <p:ext uri="{BB962C8B-B14F-4D97-AF65-F5344CB8AC3E}">
        <p14:creationId xmlns:p14="http://schemas.microsoft.com/office/powerpoint/2010/main" val="90917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C33279A-DDC5-430A-9733-2A70BCF4AB95}" type="slidenum">
              <a:rPr lang="sv-SE" smtClean="0"/>
              <a:t>6</a:t>
            </a:fld>
            <a:endParaRPr lang="sv-SE"/>
          </a:p>
        </p:txBody>
      </p:sp>
    </p:spTree>
    <p:extLst>
      <p:ext uri="{BB962C8B-B14F-4D97-AF65-F5344CB8AC3E}">
        <p14:creationId xmlns:p14="http://schemas.microsoft.com/office/powerpoint/2010/main" val="299119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a:t>Så många svenskar kommer att vara ensamma på julafton</a:t>
            </a:r>
          </a:p>
          <a:p>
            <a:r>
              <a:rPr lang="sv-SE" sz="1100" dirty="0"/>
              <a:t>Metro ställde frågan: ”Hur kommer du att fira jul i år?”</a:t>
            </a:r>
          </a:p>
          <a:p>
            <a:r>
              <a:rPr lang="sv-SE" sz="1100" b="1" dirty="0"/>
              <a:t>56 procent.</a:t>
            </a:r>
            <a:r>
              <a:rPr lang="sv-SE" sz="1100" dirty="0"/>
              <a:t> Med den närmaste familjen</a:t>
            </a:r>
          </a:p>
          <a:p>
            <a:r>
              <a:rPr lang="sv-SE" sz="1100" b="1" dirty="0"/>
              <a:t>38 procent.</a:t>
            </a:r>
            <a:r>
              <a:rPr lang="sv-SE" sz="1100" dirty="0"/>
              <a:t> Med familj och släkt</a:t>
            </a:r>
          </a:p>
          <a:p>
            <a:r>
              <a:rPr lang="sv-SE" sz="1100" b="1" dirty="0"/>
              <a:t>5 procent.</a:t>
            </a:r>
            <a:r>
              <a:rPr lang="sv-SE" sz="1100" dirty="0"/>
              <a:t> Med vänner</a:t>
            </a:r>
          </a:p>
          <a:p>
            <a:r>
              <a:rPr lang="sv-SE" sz="1100" b="1" dirty="0"/>
              <a:t>5 procent.</a:t>
            </a:r>
            <a:r>
              <a:rPr lang="sv-SE" sz="1100" dirty="0"/>
              <a:t> På egen hand</a:t>
            </a:r>
          </a:p>
          <a:p>
            <a:r>
              <a:rPr lang="sv-SE" sz="1100" b="1" dirty="0"/>
              <a:t>2 procent.</a:t>
            </a:r>
            <a:r>
              <a:rPr lang="sv-SE" sz="1100" dirty="0"/>
              <a:t> Jag kommer inte att fira jul i år</a:t>
            </a:r>
          </a:p>
          <a:p>
            <a:r>
              <a:rPr lang="sv-SE" sz="1100" b="1" dirty="0"/>
              <a:t>1 procent.</a:t>
            </a:r>
            <a:r>
              <a:rPr lang="sv-SE" sz="1100" dirty="0"/>
              <a:t> Jag firar aldrig jul</a:t>
            </a:r>
          </a:p>
          <a:p>
            <a:r>
              <a:rPr lang="sv-SE" sz="1100" b="1" dirty="0"/>
              <a:t>2 procent.</a:t>
            </a:r>
            <a:r>
              <a:rPr lang="sv-SE" sz="1100" dirty="0"/>
              <a:t> Annat</a:t>
            </a:r>
          </a:p>
          <a:p>
            <a:r>
              <a:rPr lang="sv-SE" sz="1100" b="1" dirty="0"/>
              <a:t>3 procent</a:t>
            </a:r>
            <a:r>
              <a:rPr lang="sv-SE" sz="1100" dirty="0"/>
              <a:t>. Vet ej</a:t>
            </a:r>
          </a:p>
          <a:p>
            <a:r>
              <a:rPr lang="sv-SE" sz="1100" i="1" dirty="0"/>
              <a:t>Undersökningen är genomförd av </a:t>
            </a:r>
            <a:r>
              <a:rPr lang="sv-SE" sz="1100" i="1" dirty="0" err="1"/>
              <a:t>YouGov</a:t>
            </a:r>
            <a:r>
              <a:rPr lang="sv-SE" sz="1100" i="1" dirty="0"/>
              <a:t> under perioden 10-14 december 2015. Sammanlagt  har 1 510 intervjuer genomförts via </a:t>
            </a:r>
            <a:r>
              <a:rPr lang="sv-SE" sz="1100" i="1" dirty="0" err="1"/>
              <a:t>YouGovs</a:t>
            </a:r>
            <a:r>
              <a:rPr lang="sv-SE" sz="1100" i="1" dirty="0"/>
              <a:t> panel med män och kvinnor 18-74 år. Urvalet är representativt för den svenska befolkningen vad gäller kön, ålder, region och röstfördelning vid riksdagsvalet i september 2014. Den maximala osäkerheten i undersökningen är +/- 2,5% (procentenheter).</a:t>
            </a:r>
            <a:endParaRPr lang="sv-SE" sz="1100" dirty="0"/>
          </a:p>
          <a:p>
            <a:endParaRPr lang="sv-SE" sz="1100" dirty="0"/>
          </a:p>
        </p:txBody>
      </p:sp>
      <p:sp>
        <p:nvSpPr>
          <p:cNvPr id="4" name="Platshållare för bildnummer 3"/>
          <p:cNvSpPr>
            <a:spLocks noGrp="1"/>
          </p:cNvSpPr>
          <p:nvPr>
            <p:ph type="sldNum" sz="quarter" idx="10"/>
          </p:nvPr>
        </p:nvSpPr>
        <p:spPr/>
        <p:txBody>
          <a:bodyPr/>
          <a:lstStyle/>
          <a:p>
            <a:fld id="{4DD0B840-A517-4C95-B699-D0F2E11EDC44}" type="slidenum">
              <a:rPr lang="sv-SE" smtClean="0"/>
              <a:t>7</a:t>
            </a:fld>
            <a:endParaRPr lang="sv-SE"/>
          </a:p>
        </p:txBody>
      </p:sp>
    </p:spTree>
    <p:extLst>
      <p:ext uri="{BB962C8B-B14F-4D97-AF65-F5344CB8AC3E}">
        <p14:creationId xmlns:p14="http://schemas.microsoft.com/office/powerpoint/2010/main" val="300301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smtClean="0">
                <a:solidFill>
                  <a:schemeClr val="tx1"/>
                </a:solidFill>
              </a:rPr>
              <a:t>Hur kan det då komma sig att bara 1/3 del av 80- och 90-talisterna</a:t>
            </a:r>
            <a:r>
              <a:rPr lang="sv-SE" baseline="0" dirty="0" smtClean="0">
                <a:solidFill>
                  <a:schemeClr val="tx1"/>
                </a:solidFill>
              </a:rPr>
              <a:t> sett något och inte ens hälften av våra medlemmar? Svaret går delvis att hitta i det digitala livets filterbubblor. Det skapas av att ex Googles och digital medias affärsidé är att förse dig med så relevanta sökresultat och nyheter som möjligt. Låt säga att du är småbarnsförälder med husdjur. Då googlar du sannolikt på frågor som ”blir kaniner tjocka av morötter?, ska de ha D-vitaminer?, Veterinär och bästa buren.” När du googlar får du sannolikt upp husdjurssidor, olika typer av pellets och bilder på gulliga kaniner. Är du däremot friluftsmänniska med jakthund så har du sökt på helt andra frågor – och får därför upp helt andra bilder. Flådd kanin, kaningryta, jakt.</a:t>
            </a:r>
          </a:p>
          <a:p>
            <a:pPr algn="l"/>
            <a:r>
              <a:rPr lang="sv-SE" dirty="0" smtClean="0">
                <a:solidFill>
                  <a:schemeClr val="tx1"/>
                </a:solidFill>
              </a:rPr>
              <a:t>I dag får du individanpassade nyheter – kunskap och intresse</a:t>
            </a:r>
            <a:r>
              <a:rPr lang="sv-SE" baseline="0" dirty="0" smtClean="0">
                <a:solidFill>
                  <a:schemeClr val="tx1"/>
                </a:solidFill>
              </a:rPr>
              <a:t> och har en i</a:t>
            </a:r>
            <a:r>
              <a:rPr lang="sv-SE" dirty="0" smtClean="0">
                <a:solidFill>
                  <a:schemeClr val="tx1"/>
                </a:solidFill>
              </a:rPr>
              <a:t>ndividanpassad sökmotor – du får sånt du redan visat intresse för. Har du inte visat intresse för kyrkan eller uttryckt dig ”</a:t>
            </a:r>
            <a:r>
              <a:rPr lang="sv-SE" dirty="0" err="1" smtClean="0">
                <a:solidFill>
                  <a:schemeClr val="tx1"/>
                </a:solidFill>
              </a:rPr>
              <a:t>kyrkiskt</a:t>
            </a:r>
            <a:r>
              <a:rPr lang="sv-SE" dirty="0" smtClean="0">
                <a:solidFill>
                  <a:schemeClr val="tx1"/>
                </a:solidFill>
              </a:rPr>
              <a:t>” i din sökfråga får</a:t>
            </a:r>
            <a:r>
              <a:rPr lang="sv-SE" baseline="0" dirty="0" smtClean="0">
                <a:solidFill>
                  <a:schemeClr val="tx1"/>
                </a:solidFill>
              </a:rPr>
              <a:t> du inte träff på Svenska kyrkan. </a:t>
            </a:r>
            <a:endParaRPr lang="sv-SE" dirty="0" smtClean="0">
              <a:solidFill>
                <a:schemeClr val="tx1"/>
              </a:solidFill>
            </a:endParaRPr>
          </a:p>
          <a:p>
            <a:pPr algn="l"/>
            <a:endParaRPr lang="sv-SE" dirty="0" smtClean="0">
              <a:solidFill>
                <a:schemeClr val="tx1"/>
              </a:solidFill>
            </a:endParaRPr>
          </a:p>
          <a:p>
            <a:pPr algn="l"/>
            <a:r>
              <a:rPr lang="sv-SE" b="1" dirty="0" smtClean="0">
                <a:solidFill>
                  <a:schemeClr val="tx1"/>
                </a:solidFill>
              </a:rPr>
              <a:t>Dagens medier anpassar för </a:t>
            </a:r>
            <a:br>
              <a:rPr lang="sv-SE" b="1" dirty="0" smtClean="0">
                <a:solidFill>
                  <a:schemeClr val="tx1"/>
                </a:solidFill>
              </a:rPr>
            </a:br>
            <a:r>
              <a:rPr lang="sv-SE" dirty="0" smtClean="0">
                <a:solidFill>
                  <a:schemeClr val="tx1"/>
                </a:solidFill>
              </a:rPr>
              <a:t>Ökat pendlande</a:t>
            </a:r>
          </a:p>
          <a:p>
            <a:pPr algn="l"/>
            <a:r>
              <a:rPr lang="sv-SE" dirty="0" smtClean="0">
                <a:solidFill>
                  <a:schemeClr val="tx1"/>
                </a:solidFill>
              </a:rPr>
              <a:t>Big data – konsumtionsbeteenden</a:t>
            </a:r>
          </a:p>
          <a:p>
            <a:pPr algn="l"/>
            <a:r>
              <a:rPr lang="sv-SE" dirty="0" smtClean="0">
                <a:solidFill>
                  <a:schemeClr val="tx1"/>
                </a:solidFill>
              </a:rPr>
              <a:t>Ökade krav på visuellt lättuppfattad kommunikation</a:t>
            </a:r>
          </a:p>
          <a:p>
            <a:pPr algn="l"/>
            <a:r>
              <a:rPr lang="sv-SE" dirty="0" smtClean="0">
                <a:solidFill>
                  <a:schemeClr val="tx1"/>
                </a:solidFill>
              </a:rPr>
              <a:t>Delning av medieinnehåll mellan nyhetsaktörer</a:t>
            </a:r>
          </a:p>
          <a:p>
            <a:pPr algn="l"/>
            <a:r>
              <a:rPr lang="sv-SE" dirty="0" smtClean="0">
                <a:solidFill>
                  <a:schemeClr val="tx1"/>
                </a:solidFill>
              </a:rPr>
              <a:t>Rörlig bild – med textat innehåll</a:t>
            </a:r>
          </a:p>
          <a:p>
            <a:pPr algn="l"/>
            <a:r>
              <a:rPr lang="sv-SE" dirty="0" smtClean="0">
                <a:solidFill>
                  <a:schemeClr val="tx1"/>
                </a:solidFill>
              </a:rPr>
              <a:t>Mobilt</a:t>
            </a:r>
          </a:p>
          <a:p>
            <a:endParaRPr lang="sv-SE" dirty="0"/>
          </a:p>
        </p:txBody>
      </p:sp>
      <p:sp>
        <p:nvSpPr>
          <p:cNvPr id="4" name="Platshållare för bildnummer 3"/>
          <p:cNvSpPr>
            <a:spLocks noGrp="1"/>
          </p:cNvSpPr>
          <p:nvPr>
            <p:ph type="sldNum" sz="quarter" idx="10"/>
          </p:nvPr>
        </p:nvSpPr>
        <p:spPr/>
        <p:txBody>
          <a:bodyPr/>
          <a:lstStyle/>
          <a:p>
            <a:fld id="{0778FA84-C24D-4418-A4EC-7AD210E8B618}" type="slidenum">
              <a:rPr lang="sv-SE" smtClean="0"/>
              <a:t>8</a:t>
            </a:fld>
            <a:endParaRPr lang="sv-SE"/>
          </a:p>
        </p:txBody>
      </p:sp>
    </p:spTree>
    <p:extLst>
      <p:ext uri="{BB962C8B-B14F-4D97-AF65-F5344CB8AC3E}">
        <p14:creationId xmlns:p14="http://schemas.microsoft.com/office/powerpoint/2010/main" val="126758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Filterbubblorna handlar inte bara om intressen – utan att vi har olika beteenden i olika</a:t>
            </a:r>
            <a:r>
              <a:rPr lang="sv-SE" baseline="0" dirty="0" smtClean="0"/>
              <a:t> </a:t>
            </a:r>
            <a:r>
              <a:rPr lang="sv-SE" baseline="0" dirty="0" err="1" smtClean="0"/>
              <a:t>åldergrupper</a:t>
            </a:r>
            <a:r>
              <a:rPr lang="sv-SE" baseline="0" dirty="0" smtClean="0"/>
              <a:t>. De yngre använde </a:t>
            </a:r>
            <a:r>
              <a:rPr lang="sv-SE" baseline="0" dirty="0" err="1" smtClean="0"/>
              <a:t>You</a:t>
            </a:r>
            <a:r>
              <a:rPr lang="sv-SE" baseline="0" dirty="0" smtClean="0"/>
              <a:t> </a:t>
            </a:r>
            <a:r>
              <a:rPr lang="sv-SE" baseline="0" dirty="0" err="1" smtClean="0"/>
              <a:t>tube</a:t>
            </a:r>
            <a:r>
              <a:rPr lang="sv-SE" baseline="0" dirty="0" smtClean="0"/>
              <a:t> till det mesta. Nyheter, läxläsning och nöje, medan gruppen efter pension har tablå-TV och papperstidning som kommunikationsvana. Åldrarna däremellan är huvudsakligen digitala, både när det gäller nyheter och nöje, </a:t>
            </a:r>
          </a:p>
          <a:p>
            <a:r>
              <a:rPr lang="sv-SE" dirty="0" smtClean="0"/>
              <a:t>7% - 630 000 av alla i</a:t>
            </a:r>
            <a:r>
              <a:rPr lang="sv-SE" baseline="0" dirty="0" smtClean="0"/>
              <a:t> Sverige står utanför internet. Och mobilen i till största delen navet i vår kommunikation. Men – de äldre är också de som snabbast ändrar sina vanor.</a:t>
            </a:r>
            <a:endParaRPr lang="sv-SE" dirty="0"/>
          </a:p>
        </p:txBody>
      </p:sp>
      <p:sp>
        <p:nvSpPr>
          <p:cNvPr id="4" name="Platshållare för bildnummer 3"/>
          <p:cNvSpPr>
            <a:spLocks noGrp="1"/>
          </p:cNvSpPr>
          <p:nvPr>
            <p:ph type="sldNum" sz="quarter" idx="10"/>
          </p:nvPr>
        </p:nvSpPr>
        <p:spPr/>
        <p:txBody>
          <a:bodyPr/>
          <a:lstStyle/>
          <a:p>
            <a:fld id="{0778FA84-C24D-4418-A4EC-7AD210E8B618}" type="slidenum">
              <a:rPr lang="sv-SE" smtClean="0"/>
              <a:t>9</a:t>
            </a:fld>
            <a:endParaRPr lang="sv-SE"/>
          </a:p>
        </p:txBody>
      </p:sp>
    </p:spTree>
    <p:extLst>
      <p:ext uri="{BB962C8B-B14F-4D97-AF65-F5344CB8AC3E}">
        <p14:creationId xmlns:p14="http://schemas.microsoft.com/office/powerpoint/2010/main" val="2457386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dirty="0"/>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spcBef>
                <a:spcPts val="4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dirty="0"/>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
        <p:nvSpPr>
          <p:cNvPr id="9" name="textruta 8"/>
          <p:cNvSpPr txBox="1"/>
          <p:nvPr userDrawn="1"/>
        </p:nvSpPr>
        <p:spPr>
          <a:xfrm>
            <a:off x="2083443" y="7303625"/>
            <a:ext cx="184731" cy="369332"/>
          </a:xfrm>
          <a:prstGeom prst="rect">
            <a:avLst/>
          </a:prstGeom>
          <a:noFill/>
        </p:spPr>
        <p:txBody>
          <a:bodyPr wrap="none" rtlCol="0">
            <a:spAutoFit/>
          </a:bodyPr>
          <a:lstStyle/>
          <a:p>
            <a:endParaRPr lang="sv-SE" dirty="0"/>
          </a:p>
        </p:txBody>
      </p:sp>
      <p:sp>
        <p:nvSpPr>
          <p:cNvPr id="17"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C04898B8-31D3-5543-8E6A-A1869B621A74}" type="datetime1">
              <a:rPr lang="sv-SE" smtClean="0"/>
              <a:t>2018-09-18</a:t>
            </a:fld>
            <a:endParaRPr lang="sv-SE" dirty="0"/>
          </a:p>
        </p:txBody>
      </p:sp>
      <p:sp>
        <p:nvSpPr>
          <p:cNvPr id="18"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9"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66130"/>
          </a:xfrm>
        </p:spPr>
        <p:txBody>
          <a:bodyPr/>
          <a:lstStyle/>
          <a:p>
            <a:r>
              <a:rPr lang="sv-SE" dirty="0"/>
              <a:t>Klicka här för att ändra format</a:t>
            </a:r>
            <a:endParaRPr lang="en-US" dirty="0"/>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2DF6789-0682-4F8B-99FB-2ECD64429AD2}" type="slidenum">
              <a:rPr lang="sv-SE" smtClean="0"/>
              <a:t>‹#›</a:t>
            </a:fld>
            <a:endParaRPr lang="sv-SE"/>
          </a:p>
        </p:txBody>
      </p:sp>
      <p:sp>
        <p:nvSpPr>
          <p:cNvPr id="14" name="Content Placeholder 2"/>
          <p:cNvSpPr>
            <a:spLocks noGrp="1"/>
          </p:cNvSpPr>
          <p:nvPr>
            <p:ph idx="13"/>
          </p:nvPr>
        </p:nvSpPr>
        <p:spPr>
          <a:xfrm>
            <a:off x="608907" y="1955974"/>
            <a:ext cx="10973493" cy="4137323"/>
          </a:xfrm>
        </p:spPr>
        <p:txBody>
          <a:bodyPr>
            <a:normAutofit/>
          </a:bodyPr>
          <a:lstStyle>
            <a:lvl1pPr marL="612000" indent="-468000">
              <a:lnSpc>
                <a:spcPct val="100000"/>
              </a:lnSpc>
              <a:spcAft>
                <a:spcPts val="600"/>
              </a:spcAft>
              <a:buClr>
                <a:srgbClr val="973565"/>
              </a:buClr>
              <a:buSzPct val="110000"/>
              <a:buFont typeface="Wingdings" pitchFamily="2" charset="2"/>
              <a:buChar char=""/>
              <a:defRPr sz="2400">
                <a:solidFill>
                  <a:schemeClr val="tx1">
                    <a:lumMod val="65000"/>
                    <a:lumOff val="35000"/>
                  </a:schemeClr>
                </a:solidFill>
                <a:latin typeface="Arial" pitchFamily="34" charset="0"/>
                <a:cs typeface="Arial" pitchFamily="34" charset="0"/>
              </a:defRPr>
            </a:lvl1pPr>
            <a:lvl2pPr marL="612000" indent="0">
              <a:lnSpc>
                <a:spcPct val="100000"/>
              </a:lnSpc>
              <a:spcAft>
                <a:spcPts val="600"/>
              </a:spcAft>
              <a:buClr>
                <a:srgbClr val="973565"/>
              </a:buClr>
              <a:buSzPct val="110000"/>
              <a:buFont typeface="Wingdings" pitchFamily="2" charset="2"/>
              <a:buChar char=""/>
              <a:defRPr sz="1800">
                <a:solidFill>
                  <a:schemeClr val="tx1">
                    <a:lumMod val="65000"/>
                    <a:lumOff val="35000"/>
                  </a:schemeClr>
                </a:solidFill>
                <a:latin typeface="Arial" pitchFamily="34" charset="0"/>
                <a:cs typeface="Arial" pitchFamily="34" charset="0"/>
              </a:defRPr>
            </a:lvl2pPr>
            <a:lvl3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3pPr>
            <a:lvl4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4pPr>
            <a:lvl5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5pPr>
          </a:lstStyle>
          <a:p>
            <a:pPr lvl="0"/>
            <a:r>
              <a:rPr lang="sv-SE"/>
              <a:t>Klicka här för att ändra format på bakgrundstexten</a:t>
            </a:r>
          </a:p>
          <a:p>
            <a:pPr lvl="1"/>
            <a:r>
              <a:rPr lang="sv-SE"/>
              <a:t>Nivå två</a:t>
            </a:r>
          </a:p>
        </p:txBody>
      </p:sp>
      <p:pic>
        <p:nvPicPr>
          <p:cNvPr id="15" name="Picture 2"/>
          <p:cNvPicPr>
            <a:picLocks noChangeAspect="1"/>
          </p:cNvPicPr>
          <p:nvPr/>
        </p:nvPicPr>
        <p:blipFill>
          <a:blip r:embed="rId2"/>
          <a:stretch>
            <a:fillRect/>
          </a:stretch>
        </p:blipFill>
        <p:spPr>
          <a:xfrm>
            <a:off x="1043472" y="1308742"/>
            <a:ext cx="155985" cy="599571"/>
          </a:xfrm>
          <a:prstGeom prst="rect">
            <a:avLst/>
          </a:prstGeom>
        </p:spPr>
      </p:pic>
      <p:sp>
        <p:nvSpPr>
          <p:cNvPr id="12" name="Platshållare för text 11"/>
          <p:cNvSpPr>
            <a:spLocks noGrp="1"/>
          </p:cNvSpPr>
          <p:nvPr>
            <p:ph type="body" sz="quarter" idx="14" hasCustomPrompt="1"/>
          </p:nvPr>
        </p:nvSpPr>
        <p:spPr>
          <a:xfrm>
            <a:off x="1199456" y="1340769"/>
            <a:ext cx="10369152" cy="504825"/>
          </a:xfrm>
        </p:spPr>
        <p:txBody>
          <a:bodyPr>
            <a:noAutofit/>
          </a:bodyPr>
          <a:lstStyle>
            <a:lvl1pPr marL="0" indent="0">
              <a:buNone/>
              <a:defRPr sz="1000">
                <a:solidFill>
                  <a:schemeClr val="tx1">
                    <a:lumMod val="65000"/>
                    <a:lumOff val="35000"/>
                  </a:schemeClr>
                </a:solidFill>
                <a:latin typeface="Arial" pitchFamily="34" charset="0"/>
                <a:cs typeface="Arial" pitchFamily="34" charset="0"/>
              </a:defRPr>
            </a:lvl1pPr>
            <a:lvl2pPr marL="457200" indent="0">
              <a:buNone/>
              <a:defRPr sz="1100">
                <a:solidFill>
                  <a:schemeClr val="tx1">
                    <a:lumMod val="65000"/>
                    <a:lumOff val="35000"/>
                  </a:schemeClr>
                </a:solidFill>
                <a:latin typeface="Arial" pitchFamily="34" charset="0"/>
                <a:cs typeface="Arial" pitchFamily="34" charset="0"/>
              </a:defRPr>
            </a:lvl2pPr>
            <a:lvl3pPr marL="914400" indent="0">
              <a:buNone/>
              <a:defRPr sz="1100">
                <a:solidFill>
                  <a:schemeClr val="tx1">
                    <a:lumMod val="65000"/>
                    <a:lumOff val="35000"/>
                  </a:schemeClr>
                </a:solidFill>
                <a:latin typeface="Arial" pitchFamily="34" charset="0"/>
                <a:cs typeface="Arial" pitchFamily="34" charset="0"/>
              </a:defRPr>
            </a:lvl3pPr>
            <a:lvl4pPr marL="1371600" indent="0">
              <a:buNone/>
              <a:defRPr sz="1100">
                <a:solidFill>
                  <a:schemeClr val="tx1">
                    <a:lumMod val="65000"/>
                    <a:lumOff val="35000"/>
                  </a:schemeClr>
                </a:solidFill>
                <a:latin typeface="Arial" pitchFamily="34" charset="0"/>
                <a:cs typeface="Arial" pitchFamily="34" charset="0"/>
              </a:defRPr>
            </a:lvl4pPr>
            <a:lvl5pPr marL="1828800" indent="0">
              <a:buNone/>
              <a:defRPr sz="1100">
                <a:solidFill>
                  <a:schemeClr val="tx1">
                    <a:lumMod val="65000"/>
                    <a:lumOff val="35000"/>
                  </a:schemeClr>
                </a:solidFill>
                <a:latin typeface="Arial" pitchFamily="34" charset="0"/>
                <a:cs typeface="Arial" pitchFamily="34" charset="0"/>
              </a:defRPr>
            </a:lvl5pPr>
          </a:lstStyle>
          <a:p>
            <a:pPr lvl="0"/>
            <a:r>
              <a:rPr lang="sv-SE" dirty="0"/>
              <a:t>Fråga</a:t>
            </a:r>
          </a:p>
          <a:p>
            <a:pPr lvl="0"/>
            <a:r>
              <a:rPr lang="sv-SE" dirty="0"/>
              <a:t>Bas</a:t>
            </a:r>
          </a:p>
        </p:txBody>
      </p:sp>
    </p:spTree>
    <p:extLst>
      <p:ext uri="{BB962C8B-B14F-4D97-AF65-F5344CB8AC3E}">
        <p14:creationId xmlns:p14="http://schemas.microsoft.com/office/powerpoint/2010/main" val="2767490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Klicka här för att ändra format</a:t>
            </a:r>
            <a:endParaRPr lang="en-US" dirty="0"/>
          </a:p>
        </p:txBody>
      </p:sp>
      <p:sp>
        <p:nvSpPr>
          <p:cNvPr id="3" name="Content Placeholder 2"/>
          <p:cNvSpPr>
            <a:spLocks noGrp="1"/>
          </p:cNvSpPr>
          <p:nvPr>
            <p:ph idx="1"/>
          </p:nvPr>
        </p:nvSpPr>
        <p:spPr>
          <a:xfrm>
            <a:off x="609600" y="1916832"/>
            <a:ext cx="6830549" cy="3600400"/>
          </a:xfrm>
        </p:spPr>
        <p:txBody>
          <a:bodyPr>
            <a:normAutofit/>
          </a:bodyPr>
          <a:lstStyle>
            <a:lvl1pPr marL="612000" indent="-612000">
              <a:lnSpc>
                <a:spcPct val="100000"/>
              </a:lnSpc>
              <a:spcAft>
                <a:spcPts val="600"/>
              </a:spcAft>
              <a:buClr>
                <a:srgbClr val="973565"/>
              </a:buClr>
              <a:buSzPct val="110000"/>
              <a:buFont typeface="Wingdings" pitchFamily="2" charset="2"/>
              <a:buChar char=""/>
              <a:defRPr sz="2400">
                <a:solidFill>
                  <a:schemeClr val="tx1">
                    <a:lumMod val="65000"/>
                    <a:lumOff val="35000"/>
                  </a:schemeClr>
                </a:solidFill>
                <a:latin typeface="Arial" pitchFamily="34" charset="0"/>
                <a:cs typeface="Arial" pitchFamily="34" charset="0"/>
              </a:defRPr>
            </a:lvl1pPr>
            <a:lvl2pPr marL="612000" indent="0">
              <a:lnSpc>
                <a:spcPct val="100000"/>
              </a:lnSpc>
              <a:spcAft>
                <a:spcPts val="600"/>
              </a:spcAft>
              <a:buClr>
                <a:srgbClr val="973565"/>
              </a:buClr>
              <a:buSzPct val="110000"/>
              <a:buFont typeface="Wingdings" pitchFamily="2" charset="2"/>
              <a:buChar char=""/>
              <a:defRPr sz="1800">
                <a:solidFill>
                  <a:schemeClr val="tx1">
                    <a:lumMod val="65000"/>
                    <a:lumOff val="35000"/>
                  </a:schemeClr>
                </a:solidFill>
                <a:latin typeface="Arial" pitchFamily="34" charset="0"/>
                <a:cs typeface="Arial" pitchFamily="34" charset="0"/>
              </a:defRPr>
            </a:lvl2pPr>
            <a:lvl3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3pPr>
            <a:lvl4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4pPr>
            <a:lvl5pPr marL="612000" indent="-228600">
              <a:buClr>
                <a:srgbClr val="973565"/>
              </a:buClr>
              <a:buSzPct val="150000"/>
              <a:buFont typeface="Wingdings" pitchFamily="2" charset="2"/>
              <a:buChar char=""/>
              <a:defRPr sz="2800">
                <a:solidFill>
                  <a:schemeClr val="tx1">
                    <a:lumMod val="50000"/>
                    <a:lumOff val="50000"/>
                  </a:schemeClr>
                </a:solidFill>
                <a:latin typeface="Arial" pitchFamily="34" charset="0"/>
                <a:cs typeface="Arial" pitchFamily="34" charset="0"/>
              </a:defRPr>
            </a:lvl5pPr>
          </a:lstStyle>
          <a:p>
            <a:pPr lvl="0"/>
            <a:r>
              <a:rPr lang="sv-SE" dirty="0"/>
              <a:t>Klicka här för att ändra format på bakgrundstexten</a:t>
            </a:r>
          </a:p>
          <a:p>
            <a:pPr lvl="1"/>
            <a:r>
              <a:rPr lang="sv-SE" dirty="0"/>
              <a:t>Nivå två</a:t>
            </a:r>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72DF6789-0682-4F8B-99FB-2ECD64429AD2}" type="slidenum">
              <a:rPr lang="sv-SE" smtClean="0"/>
              <a:t>‹#›</a:t>
            </a:fld>
            <a:endParaRPr lang="sv-SE"/>
          </a:p>
        </p:txBody>
      </p:sp>
      <p:sp>
        <p:nvSpPr>
          <p:cNvPr id="16" name="Platshållare för innehåll 15"/>
          <p:cNvSpPr>
            <a:spLocks noGrp="1"/>
          </p:cNvSpPr>
          <p:nvPr>
            <p:ph sz="quarter" idx="13"/>
          </p:nvPr>
        </p:nvSpPr>
        <p:spPr>
          <a:xfrm>
            <a:off x="7627317" y="1916833"/>
            <a:ext cx="3546456" cy="3633489"/>
          </a:xfrm>
          <a:prstGeom prst="roundRect">
            <a:avLst/>
          </a:prstGeom>
          <a:ln>
            <a:noFill/>
          </a:ln>
        </p:spPr>
        <p:txBody>
          <a:bodyPr>
            <a:normAutofit/>
          </a:bodyPr>
          <a:lstStyle>
            <a:lvl1pPr marL="0" indent="0">
              <a:buNone/>
              <a:defRPr sz="1800">
                <a:solidFill>
                  <a:schemeClr val="tx1">
                    <a:lumMod val="65000"/>
                    <a:lumOff val="35000"/>
                  </a:schemeClr>
                </a:solidFill>
                <a:latin typeface="Arial" pitchFamily="34" charset="0"/>
                <a:cs typeface="Arial" pitchFamily="34" charset="0"/>
              </a:defRPr>
            </a:lvl1pPr>
          </a:lstStyle>
          <a:p>
            <a:pPr lvl="0"/>
            <a:r>
              <a:rPr lang="sv-SE"/>
              <a:t>Klicka här för att ändra format på bakgrundstexten</a:t>
            </a:r>
          </a:p>
        </p:txBody>
      </p:sp>
      <p:sp>
        <p:nvSpPr>
          <p:cNvPr id="8" name="Date Placeholder 3"/>
          <p:cNvSpPr txBox="1">
            <a:spLocks/>
          </p:cNvSpPr>
          <p:nvPr/>
        </p:nvSpPr>
        <p:spPr>
          <a:xfrm>
            <a:off x="47328" y="6669360"/>
            <a:ext cx="2844800" cy="188640"/>
          </a:xfrm>
          <a:prstGeom prst="rect">
            <a:avLst/>
          </a:prstGeom>
        </p:spPr>
        <p:txBody>
          <a:bodyPr vert="horz" lIns="91440" tIns="45720" rIns="91440" bIns="45720" rtlCol="0" anchor="ctr"/>
          <a:lstStyle>
            <a:defPPr>
              <a:defRPr lang="sv-SE"/>
            </a:defPPr>
            <a:lvl1pPr algn="l" rtl="0" fontAlgn="base">
              <a:spcBef>
                <a:spcPct val="0"/>
              </a:spcBef>
              <a:spcAft>
                <a:spcPct val="0"/>
              </a:spcAft>
              <a:defRPr sz="105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6418AC9A-2B11-43F2-833C-41357FCE41A7}" type="datetimeFigureOut">
              <a:rPr lang="sv-SE" sz="1050" smtClean="0"/>
              <a:pPr/>
              <a:t>2018-09-18</a:t>
            </a:fld>
            <a:endParaRPr lang="sv-SE" sz="1050"/>
          </a:p>
        </p:txBody>
      </p:sp>
    </p:spTree>
    <p:extLst>
      <p:ext uri="{BB962C8B-B14F-4D97-AF65-F5344CB8AC3E}">
        <p14:creationId xmlns:p14="http://schemas.microsoft.com/office/powerpoint/2010/main" val="25414735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160890" y="805637"/>
            <a:ext cx="10192909" cy="1248738"/>
          </a:xfrm>
        </p:spPr>
        <p:txBody>
          <a:bodyPr>
            <a:noAutofit/>
          </a:bodyPr>
          <a:lstStyle>
            <a:lvl1pPr>
              <a:lnSpc>
                <a:spcPct val="80000"/>
              </a:lnSpc>
              <a:defRPr sz="5400">
                <a:solidFill>
                  <a:schemeClr val="tx2"/>
                </a:solidFill>
                <a:latin typeface="+mn-lt"/>
                <a:ea typeface="FoundrySterling-LightOSF" charset="0"/>
                <a:cs typeface="FoundrySterling-LightOSF" charset="0"/>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1160890" y="2352409"/>
            <a:ext cx="10192910" cy="3705906"/>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textruta 7"/>
          <p:cNvSpPr txBox="1"/>
          <p:nvPr userDrawn="1"/>
        </p:nvSpPr>
        <p:spPr>
          <a:xfrm>
            <a:off x="11712271" y="6194066"/>
            <a:ext cx="184731" cy="369332"/>
          </a:xfrm>
          <a:prstGeom prst="rect">
            <a:avLst/>
          </a:prstGeom>
          <a:noFill/>
        </p:spPr>
        <p:txBody>
          <a:bodyPr wrap="none" rtlCol="0">
            <a:spAutoFit/>
          </a:bodyPr>
          <a:lstStyle/>
          <a:p>
            <a:endParaRPr lang="sv-SE" dirty="0"/>
          </a:p>
        </p:txBody>
      </p:sp>
      <p:sp>
        <p:nvSpPr>
          <p:cNvPr id="22"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A1842C5F-C4BA-9F4B-A6BD-5AAD208F4BB2}" type="datetime1">
              <a:rPr lang="sv-SE" smtClean="0"/>
              <a:t>2018-09-18</a:t>
            </a:fld>
            <a:endParaRPr lang="sv-SE" dirty="0"/>
          </a:p>
        </p:txBody>
      </p:sp>
      <p:sp>
        <p:nvSpPr>
          <p:cNvPr id="23"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24"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ed under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160890" y="2574523"/>
            <a:ext cx="9829665" cy="3483791"/>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textruta 7"/>
          <p:cNvSpPr txBox="1"/>
          <p:nvPr userDrawn="1"/>
        </p:nvSpPr>
        <p:spPr>
          <a:xfrm>
            <a:off x="11712271" y="6194066"/>
            <a:ext cx="184731" cy="369332"/>
          </a:xfrm>
          <a:prstGeom prst="rect">
            <a:avLst/>
          </a:prstGeom>
          <a:noFill/>
        </p:spPr>
        <p:txBody>
          <a:bodyPr wrap="none" rtlCol="0">
            <a:spAutoFit/>
          </a:bodyPr>
          <a:lstStyle/>
          <a:p>
            <a:endParaRPr lang="sv-SE" dirty="0"/>
          </a:p>
        </p:txBody>
      </p:sp>
      <p:sp>
        <p:nvSpPr>
          <p:cNvPr id="22"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A89C7D60-F789-FA4F-A123-FB3F50090CBA}" type="datetime1">
              <a:rPr lang="sv-SE" smtClean="0"/>
              <a:t>2018-09-18</a:t>
            </a:fld>
            <a:endParaRPr lang="sv-SE" dirty="0"/>
          </a:p>
        </p:txBody>
      </p:sp>
      <p:sp>
        <p:nvSpPr>
          <p:cNvPr id="23"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24"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
        <p:nvSpPr>
          <p:cNvPr id="9" name="Platshållare för text 2"/>
          <p:cNvSpPr>
            <a:spLocks noGrp="1"/>
          </p:cNvSpPr>
          <p:nvPr>
            <p:ph type="body" idx="10"/>
          </p:nvPr>
        </p:nvSpPr>
        <p:spPr>
          <a:xfrm>
            <a:off x="1160890" y="1681163"/>
            <a:ext cx="98296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10" name="Rubrik 1"/>
          <p:cNvSpPr>
            <a:spLocks noGrp="1"/>
          </p:cNvSpPr>
          <p:nvPr>
            <p:ph type="title"/>
          </p:nvPr>
        </p:nvSpPr>
        <p:spPr>
          <a:xfrm>
            <a:off x="1160890" y="429295"/>
            <a:ext cx="9829665" cy="1248738"/>
          </a:xfrm>
        </p:spPr>
        <p:txBody>
          <a:bodyPr>
            <a:noAutofit/>
          </a:bodyPr>
          <a:lstStyle>
            <a:lvl1pPr>
              <a:lnSpc>
                <a:spcPct val="80000"/>
              </a:lnSpc>
              <a:defRPr sz="5400">
                <a:solidFill>
                  <a:schemeClr val="tx2"/>
                </a:solidFill>
                <a:latin typeface="+mn-lt"/>
                <a:ea typeface="FoundrySterling-LightOSF" charset="0"/>
                <a:cs typeface="FoundrySterling-LightOSF" charset="0"/>
              </a:defRPr>
            </a:lvl1pPr>
          </a:lstStyle>
          <a:p>
            <a:r>
              <a:rPr lang="sv-SE" smtClean="0"/>
              <a:t>Klicka här för att ändra format</a:t>
            </a:r>
            <a:endParaRPr lang="sv-SE"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9" name="Platshållare för datum 3"/>
          <p:cNvSpPr>
            <a:spLocks noGrp="1"/>
          </p:cNvSpPr>
          <p:nvPr>
            <p:ph type="dt" sz="half" idx="10"/>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33667C9C-D835-1043-ADC3-7958A18B563D}" type="datetime1">
              <a:rPr lang="sv-SE" smtClean="0"/>
              <a:t>2018-09-18</a:t>
            </a:fld>
            <a:endParaRPr lang="sv-SE" dirty="0"/>
          </a:p>
        </p:txBody>
      </p:sp>
      <p:sp>
        <p:nvSpPr>
          <p:cNvPr id="10"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1"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
        <p:nvSpPr>
          <p:cNvPr id="14" name="Platshållare för innehåll 2"/>
          <p:cNvSpPr>
            <a:spLocks noGrp="1"/>
          </p:cNvSpPr>
          <p:nvPr>
            <p:ph idx="1"/>
          </p:nvPr>
        </p:nvSpPr>
        <p:spPr>
          <a:xfrm>
            <a:off x="1160890" y="1825625"/>
            <a:ext cx="4787149" cy="4282212"/>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5" name="Platshållare för innehåll 2"/>
          <p:cNvSpPr>
            <a:spLocks noGrp="1"/>
          </p:cNvSpPr>
          <p:nvPr>
            <p:ph idx="11"/>
          </p:nvPr>
        </p:nvSpPr>
        <p:spPr>
          <a:xfrm>
            <a:off x="6101917" y="1825625"/>
            <a:ext cx="4888638" cy="4282212"/>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3" name="Rubrik 1"/>
          <p:cNvSpPr>
            <a:spLocks noGrp="1"/>
          </p:cNvSpPr>
          <p:nvPr>
            <p:ph type="title"/>
          </p:nvPr>
        </p:nvSpPr>
        <p:spPr>
          <a:xfrm>
            <a:off x="1160890" y="429295"/>
            <a:ext cx="9829665" cy="1248738"/>
          </a:xfrm>
        </p:spPr>
        <p:txBody>
          <a:bodyPr>
            <a:noAutofit/>
          </a:bodyPr>
          <a:lstStyle>
            <a:lvl1pPr>
              <a:lnSpc>
                <a:spcPct val="80000"/>
              </a:lnSpc>
              <a:defRPr sz="5400">
                <a:solidFill>
                  <a:schemeClr val="tx2"/>
                </a:solidFill>
                <a:latin typeface="+mn-lt"/>
                <a:ea typeface="FoundrySterling-LightOSF" charset="0"/>
                <a:cs typeface="FoundrySterling-LightOSF" charset="0"/>
              </a:defRPr>
            </a:lvl1pPr>
          </a:lstStyle>
          <a:p>
            <a:r>
              <a:rPr lang="sv-SE" smtClean="0"/>
              <a:t>Klicka här för att ändra format</a:t>
            </a:r>
            <a:endParaRPr lang="sv-SE" dirty="0"/>
          </a:p>
        </p:txBody>
      </p:sp>
    </p:spTree>
    <p:extLst>
      <p:ext uri="{BB962C8B-B14F-4D97-AF65-F5344CB8AC3E}">
        <p14:creationId xmlns:p14="http://schemas.microsoft.com/office/powerpoint/2010/main" val="6147000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1160890" y="1681163"/>
            <a:ext cx="48366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Platshållare för text 4"/>
          <p:cNvSpPr>
            <a:spLocks noGrp="1"/>
          </p:cNvSpPr>
          <p:nvPr>
            <p:ph type="body" sz="quarter" idx="3"/>
          </p:nvPr>
        </p:nvSpPr>
        <p:spPr>
          <a:xfrm>
            <a:off x="6172200" y="1681163"/>
            <a:ext cx="48183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11" name="Platshållare för datum 3"/>
          <p:cNvSpPr>
            <a:spLocks noGrp="1"/>
          </p:cNvSpPr>
          <p:nvPr>
            <p:ph type="dt" sz="half" idx="10"/>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4CDD398A-FE26-B84A-BB20-BD0FF5B72638}" type="datetime1">
              <a:rPr lang="sv-SE" smtClean="0"/>
              <a:t>2018-09-18</a:t>
            </a:fld>
            <a:endParaRPr lang="sv-SE" dirty="0"/>
          </a:p>
        </p:txBody>
      </p:sp>
      <p:sp>
        <p:nvSpPr>
          <p:cNvPr id="12" name="Platshållare för sidfot 4"/>
          <p:cNvSpPr>
            <a:spLocks noGrp="1"/>
          </p:cNvSpPr>
          <p:nvPr>
            <p:ph type="ftr" sz="quarter" idx="11"/>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3" name="Platshållare för bildnummer 5"/>
          <p:cNvSpPr>
            <a:spLocks noGrp="1"/>
          </p:cNvSpPr>
          <p:nvPr>
            <p:ph type="sldNum" sz="quarter" idx="12"/>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14" name="Bildobjekt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
        <p:nvSpPr>
          <p:cNvPr id="15" name="Platshållare för innehåll 2"/>
          <p:cNvSpPr>
            <a:spLocks noGrp="1"/>
          </p:cNvSpPr>
          <p:nvPr>
            <p:ph idx="13"/>
          </p:nvPr>
        </p:nvSpPr>
        <p:spPr>
          <a:xfrm>
            <a:off x="1160890" y="2592279"/>
            <a:ext cx="4836685" cy="3597383"/>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6" name="Platshållare för innehåll 2"/>
          <p:cNvSpPr>
            <a:spLocks noGrp="1"/>
          </p:cNvSpPr>
          <p:nvPr>
            <p:ph idx="14"/>
          </p:nvPr>
        </p:nvSpPr>
        <p:spPr>
          <a:xfrm>
            <a:off x="6172200" y="2592279"/>
            <a:ext cx="4818355" cy="3597384"/>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7" name="Rubrik 1"/>
          <p:cNvSpPr>
            <a:spLocks noGrp="1"/>
          </p:cNvSpPr>
          <p:nvPr>
            <p:ph type="title"/>
          </p:nvPr>
        </p:nvSpPr>
        <p:spPr>
          <a:xfrm>
            <a:off x="1160890" y="429295"/>
            <a:ext cx="9829665" cy="1248738"/>
          </a:xfrm>
        </p:spPr>
        <p:txBody>
          <a:bodyPr>
            <a:noAutofit/>
          </a:bodyPr>
          <a:lstStyle>
            <a:lvl1pPr>
              <a:lnSpc>
                <a:spcPct val="80000"/>
              </a:lnSpc>
              <a:defRPr sz="5400">
                <a:solidFill>
                  <a:schemeClr val="tx2"/>
                </a:solidFill>
                <a:latin typeface="+mn-lt"/>
                <a:ea typeface="FoundrySterling-LightOSF" charset="0"/>
                <a:cs typeface="FoundrySterling-LightOSF" charset="0"/>
              </a:defRPr>
            </a:lvl1pPr>
          </a:lstStyle>
          <a:p>
            <a:r>
              <a:rPr lang="sv-SE" smtClean="0"/>
              <a:t>Klicka här för att ändra format</a:t>
            </a:r>
            <a:endParaRPr lang="sv-SE" dirty="0"/>
          </a:p>
        </p:txBody>
      </p:sp>
    </p:spTree>
    <p:extLst>
      <p:ext uri="{BB962C8B-B14F-4D97-AF65-F5344CB8AC3E}">
        <p14:creationId xmlns:p14="http://schemas.microsoft.com/office/powerpoint/2010/main" val="18665915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p:bg>
      <p:bgRef idx="1001">
        <a:schemeClr val="bg2"/>
      </p:bgRef>
    </p:bg>
    <p:spTree>
      <p:nvGrpSpPr>
        <p:cNvPr id="1" name=""/>
        <p:cNvGrpSpPr/>
        <p:nvPr/>
      </p:nvGrpSpPr>
      <p:grpSpPr>
        <a:xfrm>
          <a:off x="0" y="0"/>
          <a:ext cx="0" cy="0"/>
          <a:chOff x="0" y="0"/>
          <a:chExt cx="0" cy="0"/>
        </a:xfrm>
      </p:grpSpPr>
      <p:sp>
        <p:nvSpPr>
          <p:cNvPr id="24"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tx1">
                    <a:lumMod val="95000"/>
                    <a:alpha val="75000"/>
                  </a:schemeClr>
                </a:solidFill>
              </a:defRPr>
            </a:lvl1pPr>
          </a:lstStyle>
          <a:p>
            <a:fld id="{503690C3-01F8-1341-951A-84AF71CED043}" type="datetime1">
              <a:rPr lang="sv-SE" smtClean="0"/>
              <a:t>2018-09-18</a:t>
            </a:fld>
            <a:endParaRPr lang="sv-SE" dirty="0"/>
          </a:p>
        </p:txBody>
      </p:sp>
      <p:sp>
        <p:nvSpPr>
          <p:cNvPr id="25"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endParaRPr lang="sv-SE" dirty="0"/>
          </a:p>
        </p:txBody>
      </p:sp>
      <p:sp>
        <p:nvSpPr>
          <p:cNvPr id="26"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fld id="{5FDB6F04-D3C7-6B47-9989-671AF2CFAC3B}" type="slidenum">
              <a:rPr lang="sv-SE" smtClean="0"/>
              <a:pPr/>
              <a:t>‹#›</a:t>
            </a:fld>
            <a:endParaRPr lang="sv-SE" dirty="0"/>
          </a:p>
        </p:txBody>
      </p:sp>
      <p:pic>
        <p:nvPicPr>
          <p:cNvPr id="27" name="Bildobjekt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6" cy="238549"/>
          </a:xfrm>
          <a:prstGeom prst="rect">
            <a:avLst/>
          </a:prstGeom>
        </p:spPr>
      </p:pic>
      <p:sp>
        <p:nvSpPr>
          <p:cNvPr id="10" name="Rubrik 1"/>
          <p:cNvSpPr>
            <a:spLocks noGrp="1"/>
          </p:cNvSpPr>
          <p:nvPr>
            <p:ph type="title" hasCustomPrompt="1"/>
          </p:nvPr>
        </p:nvSpPr>
        <p:spPr>
          <a:xfrm>
            <a:off x="1160890" y="1762178"/>
            <a:ext cx="10192909" cy="2434917"/>
          </a:xfrm>
        </p:spPr>
        <p:txBody>
          <a:bodyPr>
            <a:normAutofit/>
          </a:bodyPr>
          <a:lstStyle>
            <a:lvl1pPr>
              <a:defRPr sz="8000">
                <a:solidFill>
                  <a:schemeClr val="tx1"/>
                </a:solidFill>
              </a:defRPr>
            </a:lvl1pPr>
          </a:lstStyle>
          <a:p>
            <a:r>
              <a:rPr lang="sv-SE" dirty="0"/>
              <a:t>Rubrik</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ledning">
    <p:bg>
      <p:bgRef idx="1001">
        <a:schemeClr val="bg2"/>
      </p:bgRef>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160890" y="783771"/>
            <a:ext cx="10192909" cy="1248738"/>
          </a:xfrm>
        </p:spPr>
        <p:txBody>
          <a:bodyPr/>
          <a:lstStyle>
            <a:lvl1pPr>
              <a:defRPr>
                <a:solidFill>
                  <a:schemeClr val="tx1"/>
                </a:solidFill>
              </a:defRPr>
            </a:lvl1pPr>
          </a:lstStyle>
          <a:p>
            <a:r>
              <a:rPr lang="sv-SE" dirty="0" smtClean="0"/>
              <a:t>Rubrik</a:t>
            </a:r>
            <a:endParaRPr lang="sv-SE" dirty="0"/>
          </a:p>
        </p:txBody>
      </p:sp>
      <p:sp>
        <p:nvSpPr>
          <p:cNvPr id="9" name="Platshållare för innehåll 2"/>
          <p:cNvSpPr>
            <a:spLocks noGrp="1"/>
          </p:cNvSpPr>
          <p:nvPr>
            <p:ph idx="1"/>
          </p:nvPr>
        </p:nvSpPr>
        <p:spPr>
          <a:xfrm>
            <a:off x="1160890" y="2302439"/>
            <a:ext cx="10192910" cy="3705906"/>
          </a:xfrm>
        </p:spPr>
        <p:txBody>
          <a:bodyPr lIns="90000" rIns="90000"/>
          <a:lstStyle>
            <a:lvl1pPr marL="270900" indent="-270900">
              <a:spcBef>
                <a:spcPts val="1600"/>
              </a:spcBef>
              <a:buFont typeface="Arial" charset="0"/>
              <a:buChar char="•"/>
              <a:defRPr sz="2000">
                <a:solidFill>
                  <a:schemeClr val="tx1"/>
                </a:solidFill>
              </a:defRPr>
            </a:lvl1pPr>
            <a:lvl2pPr>
              <a:defRPr sz="16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4"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tx1">
                    <a:lumMod val="95000"/>
                    <a:alpha val="75000"/>
                  </a:schemeClr>
                </a:solidFill>
              </a:defRPr>
            </a:lvl1pPr>
          </a:lstStyle>
          <a:p>
            <a:fld id="{712E37E1-1FC3-CB4E-B5CF-FC0A77A47541}" type="datetime1">
              <a:rPr lang="sv-SE" smtClean="0"/>
              <a:t>2018-09-18</a:t>
            </a:fld>
            <a:endParaRPr lang="sv-SE" dirty="0"/>
          </a:p>
        </p:txBody>
      </p:sp>
      <p:sp>
        <p:nvSpPr>
          <p:cNvPr id="25"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endParaRPr lang="sv-SE" dirty="0"/>
          </a:p>
        </p:txBody>
      </p:sp>
      <p:sp>
        <p:nvSpPr>
          <p:cNvPr id="26"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fld id="{5FDB6F04-D3C7-6B47-9989-671AF2CFAC3B}" type="slidenum">
              <a:rPr lang="sv-SE" smtClean="0"/>
              <a:pPr/>
              <a:t>‹#›</a:t>
            </a:fld>
            <a:endParaRPr lang="sv-SE" dirty="0"/>
          </a:p>
        </p:txBody>
      </p:sp>
      <p:pic>
        <p:nvPicPr>
          <p:cNvPr id="27" name="Bildobjekt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6" cy="238549"/>
          </a:xfrm>
          <a:prstGeom prst="rect">
            <a:avLst/>
          </a:prstGeom>
        </p:spPr>
      </p:pic>
    </p:spTree>
    <p:extLst>
      <p:ext uri="{BB962C8B-B14F-4D97-AF65-F5344CB8AC3E}">
        <p14:creationId xmlns:p14="http://schemas.microsoft.com/office/powerpoint/2010/main" val="13629646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9"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707A3CF2-D7FA-1346-B517-F40DABB5FBE6}" type="datetime1">
              <a:rPr lang="sv-SE" smtClean="0"/>
              <a:t>2018-09-18</a:t>
            </a:fld>
            <a:endParaRPr lang="sv-SE" dirty="0"/>
          </a:p>
        </p:txBody>
      </p:sp>
      <p:sp>
        <p:nvSpPr>
          <p:cNvPr id="10"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1"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ganisationsskiss">
    <p:spTree>
      <p:nvGrpSpPr>
        <p:cNvPr id="1" name=""/>
        <p:cNvGrpSpPr/>
        <p:nvPr/>
      </p:nvGrpSpPr>
      <p:grpSpPr>
        <a:xfrm>
          <a:off x="0" y="0"/>
          <a:ext cx="0" cy="0"/>
          <a:chOff x="0" y="0"/>
          <a:chExt cx="0" cy="0"/>
        </a:xfrm>
      </p:grpSpPr>
      <p:sp>
        <p:nvSpPr>
          <p:cNvPr id="5" name="Line 31"/>
          <p:cNvSpPr>
            <a:spLocks noChangeShapeType="1"/>
          </p:cNvSpPr>
          <p:nvPr userDrawn="1"/>
        </p:nvSpPr>
        <p:spPr bwMode="auto">
          <a:xfrm>
            <a:off x="5368382" y="1907796"/>
            <a:ext cx="0" cy="575523"/>
          </a:xfrm>
          <a:prstGeom prst="line">
            <a:avLst/>
          </a:prstGeom>
          <a:noFill/>
          <a:ln w="9525">
            <a:solidFill>
              <a:schemeClr val="tx2"/>
            </a:solidFill>
            <a:round/>
            <a:headEnd/>
            <a:tailEnd/>
          </a:ln>
        </p:spPr>
        <p:txBody>
          <a:bodyPr/>
          <a:lstStyle/>
          <a:p>
            <a:endParaRPr lang="sv-SE" sz="1200" dirty="0"/>
          </a:p>
        </p:txBody>
      </p:sp>
      <p:sp>
        <p:nvSpPr>
          <p:cNvPr id="6" name="textruta 5"/>
          <p:cNvSpPr txBox="1"/>
          <p:nvPr userDrawn="1"/>
        </p:nvSpPr>
        <p:spPr>
          <a:xfrm>
            <a:off x="4369906" y="987434"/>
            <a:ext cx="1996950" cy="917499"/>
          </a:xfrm>
          <a:prstGeom prst="rect">
            <a:avLst/>
          </a:prstGeom>
          <a:solidFill>
            <a:schemeClr val="tx2"/>
          </a:solidFill>
          <a:ln w="9525">
            <a:solidFill>
              <a:schemeClr val="tx2"/>
            </a:solidFill>
          </a:ln>
        </p:spPr>
        <p:txBody>
          <a:bodyPr wrap="square" rtlCol="0" anchor="ctr">
            <a:noAutofit/>
          </a:bodyPr>
          <a:lstStyle/>
          <a:p>
            <a:pPr algn="ctr"/>
            <a:r>
              <a:rPr lang="sv-SE" sz="1400" dirty="0" smtClean="0">
                <a:solidFill>
                  <a:schemeClr val="bg1"/>
                </a:solidFill>
              </a:rPr>
              <a:t>Nationell nivå</a:t>
            </a:r>
            <a:endParaRPr lang="sv-SE" sz="1400" dirty="0">
              <a:solidFill>
                <a:schemeClr val="bg1"/>
              </a:solidFill>
            </a:endParaRPr>
          </a:p>
        </p:txBody>
      </p:sp>
      <p:sp>
        <p:nvSpPr>
          <p:cNvPr id="7" name="textruta 6"/>
          <p:cNvSpPr txBox="1"/>
          <p:nvPr userDrawn="1"/>
        </p:nvSpPr>
        <p:spPr>
          <a:xfrm>
            <a:off x="4369906" y="2483319"/>
            <a:ext cx="1996950" cy="798147"/>
          </a:xfrm>
          <a:prstGeom prst="rect">
            <a:avLst/>
          </a:prstGeom>
          <a:noFill/>
          <a:ln w="9525">
            <a:solidFill>
              <a:schemeClr val="tx2"/>
            </a:solidFill>
          </a:ln>
        </p:spPr>
        <p:txBody>
          <a:bodyPr wrap="square" rtlCol="0" anchor="ctr">
            <a:noAutofit/>
          </a:bodyPr>
          <a:lstStyle/>
          <a:p>
            <a:pPr algn="ctr" eaLnBrk="0" hangingPunct="0"/>
            <a:r>
              <a:rPr lang="sv-SE" sz="1400" dirty="0" smtClean="0"/>
              <a:t>Stift </a:t>
            </a:r>
          </a:p>
        </p:txBody>
      </p:sp>
      <p:sp>
        <p:nvSpPr>
          <p:cNvPr id="8" name="Line 31"/>
          <p:cNvSpPr>
            <a:spLocks noChangeShapeType="1"/>
          </p:cNvSpPr>
          <p:nvPr userDrawn="1"/>
        </p:nvSpPr>
        <p:spPr bwMode="auto">
          <a:xfrm>
            <a:off x="4145972" y="3628723"/>
            <a:ext cx="0" cy="324516"/>
          </a:xfrm>
          <a:prstGeom prst="line">
            <a:avLst/>
          </a:prstGeom>
          <a:noFill/>
          <a:ln w="9525">
            <a:solidFill>
              <a:schemeClr val="tx2"/>
            </a:solidFill>
            <a:round/>
            <a:headEnd/>
            <a:tailEnd/>
          </a:ln>
        </p:spPr>
        <p:txBody>
          <a:bodyPr/>
          <a:lstStyle/>
          <a:p>
            <a:endParaRPr lang="sv-SE" sz="1200" dirty="0"/>
          </a:p>
        </p:txBody>
      </p:sp>
      <p:sp>
        <p:nvSpPr>
          <p:cNvPr id="12" name="textruta 11"/>
          <p:cNvSpPr txBox="1"/>
          <p:nvPr userDrawn="1"/>
        </p:nvSpPr>
        <p:spPr>
          <a:xfrm>
            <a:off x="3147497" y="3953239"/>
            <a:ext cx="1996950" cy="798147"/>
          </a:xfrm>
          <a:prstGeom prst="rect">
            <a:avLst/>
          </a:prstGeom>
          <a:noFill/>
          <a:ln w="9525">
            <a:solidFill>
              <a:schemeClr val="tx2"/>
            </a:solidFill>
          </a:ln>
        </p:spPr>
        <p:txBody>
          <a:bodyPr wrap="square" rtlCol="0" anchor="ctr">
            <a:noAutofit/>
          </a:bodyPr>
          <a:lstStyle/>
          <a:p>
            <a:pPr algn="ctr" eaLnBrk="0" hangingPunct="0">
              <a:spcBef>
                <a:spcPct val="50000"/>
              </a:spcBef>
            </a:pPr>
            <a:r>
              <a:rPr lang="sv-SE" sz="1400" dirty="0" smtClean="0"/>
              <a:t>Församling</a:t>
            </a:r>
            <a:endParaRPr lang="sv-SE" sz="1400" dirty="0"/>
          </a:p>
        </p:txBody>
      </p:sp>
      <p:sp>
        <p:nvSpPr>
          <p:cNvPr id="13" name="textruta 12"/>
          <p:cNvSpPr txBox="1"/>
          <p:nvPr userDrawn="1"/>
        </p:nvSpPr>
        <p:spPr>
          <a:xfrm>
            <a:off x="5592314" y="3953239"/>
            <a:ext cx="1996950" cy="798147"/>
          </a:xfrm>
          <a:prstGeom prst="rect">
            <a:avLst/>
          </a:prstGeom>
          <a:noFill/>
          <a:ln w="9525">
            <a:solidFill>
              <a:schemeClr val="tx2"/>
            </a:solidFill>
          </a:ln>
        </p:spPr>
        <p:txBody>
          <a:bodyPr wrap="square" rtlCol="0" anchor="ctr">
            <a:noAutofit/>
          </a:bodyPr>
          <a:lstStyle/>
          <a:p>
            <a:pPr algn="ctr" eaLnBrk="0" hangingPunct="0">
              <a:spcBef>
                <a:spcPct val="50000"/>
              </a:spcBef>
            </a:pPr>
            <a:r>
              <a:rPr lang="sv-SE" sz="1400" dirty="0" smtClean="0"/>
              <a:t>Pastorat</a:t>
            </a:r>
            <a:endParaRPr lang="sv-SE" sz="1400" dirty="0"/>
          </a:p>
        </p:txBody>
      </p:sp>
      <p:sp>
        <p:nvSpPr>
          <p:cNvPr id="14" name="Line 31"/>
          <p:cNvSpPr>
            <a:spLocks noChangeShapeType="1"/>
          </p:cNvSpPr>
          <p:nvPr userDrawn="1"/>
        </p:nvSpPr>
        <p:spPr bwMode="auto">
          <a:xfrm>
            <a:off x="6590789" y="3628723"/>
            <a:ext cx="0" cy="324516"/>
          </a:xfrm>
          <a:prstGeom prst="line">
            <a:avLst/>
          </a:prstGeom>
          <a:noFill/>
          <a:ln w="9525">
            <a:solidFill>
              <a:schemeClr val="tx2"/>
            </a:solidFill>
            <a:round/>
            <a:headEnd/>
            <a:tailEnd/>
          </a:ln>
        </p:spPr>
        <p:txBody>
          <a:bodyPr/>
          <a:lstStyle/>
          <a:p>
            <a:endParaRPr lang="sv-SE" sz="1200" dirty="0"/>
          </a:p>
        </p:txBody>
      </p:sp>
      <p:sp>
        <p:nvSpPr>
          <p:cNvPr id="15" name="Line 31"/>
          <p:cNvSpPr>
            <a:spLocks noChangeShapeType="1"/>
          </p:cNvSpPr>
          <p:nvPr userDrawn="1"/>
        </p:nvSpPr>
        <p:spPr bwMode="auto">
          <a:xfrm>
            <a:off x="5368382" y="3281466"/>
            <a:ext cx="0" cy="347257"/>
          </a:xfrm>
          <a:prstGeom prst="line">
            <a:avLst/>
          </a:prstGeom>
          <a:noFill/>
          <a:ln w="9525">
            <a:solidFill>
              <a:schemeClr val="tx2"/>
            </a:solidFill>
            <a:round/>
            <a:headEnd/>
            <a:tailEnd/>
          </a:ln>
        </p:spPr>
        <p:txBody>
          <a:bodyPr/>
          <a:lstStyle/>
          <a:p>
            <a:endParaRPr lang="sv-SE" sz="1200" dirty="0"/>
          </a:p>
        </p:txBody>
      </p:sp>
      <p:sp>
        <p:nvSpPr>
          <p:cNvPr id="16" name="Line 31"/>
          <p:cNvSpPr>
            <a:spLocks noChangeShapeType="1"/>
          </p:cNvSpPr>
          <p:nvPr userDrawn="1"/>
        </p:nvSpPr>
        <p:spPr bwMode="auto">
          <a:xfrm flipH="1">
            <a:off x="4145972" y="3628723"/>
            <a:ext cx="2444816" cy="0"/>
          </a:xfrm>
          <a:prstGeom prst="line">
            <a:avLst/>
          </a:prstGeom>
          <a:ln w="9525">
            <a:solidFill>
              <a:schemeClr val="tx2"/>
            </a:solidFill>
            <a:round/>
            <a:headEnd/>
            <a:tailEnd/>
          </a:ln>
        </p:spPr>
        <p:style>
          <a:lnRef idx="2">
            <a:schemeClr val="accent1"/>
          </a:lnRef>
          <a:fillRef idx="1">
            <a:schemeClr val="lt1"/>
          </a:fillRef>
          <a:effectRef idx="0">
            <a:schemeClr val="accent1"/>
          </a:effectRef>
          <a:fontRef idx="minor">
            <a:schemeClr val="dk1"/>
          </a:fontRef>
        </p:style>
        <p:txBody>
          <a:bodyPr/>
          <a:lstStyle/>
          <a:p>
            <a:endParaRPr lang="sv-SE" sz="1200" dirty="0">
              <a:solidFill>
                <a:schemeClr val="tx1"/>
              </a:solidFill>
            </a:endParaRPr>
          </a:p>
        </p:txBody>
      </p:sp>
      <p:sp>
        <p:nvSpPr>
          <p:cNvPr id="17" name="textruta 16"/>
          <p:cNvSpPr txBox="1"/>
          <p:nvPr userDrawn="1"/>
        </p:nvSpPr>
        <p:spPr>
          <a:xfrm>
            <a:off x="6999572" y="1123017"/>
            <a:ext cx="3761470" cy="646331"/>
          </a:xfrm>
          <a:prstGeom prst="rect">
            <a:avLst/>
          </a:prstGeom>
          <a:noFill/>
        </p:spPr>
        <p:txBody>
          <a:bodyPr wrap="square" rtlCol="0">
            <a:spAutoFit/>
          </a:bodyPr>
          <a:lstStyle/>
          <a:p>
            <a:r>
              <a:rPr lang="sv-SE" sz="1200" dirty="0" smtClean="0"/>
              <a:t>Ansvarar för Svenska kyrkans gemensamma angelägenheter och företräder kyrkan nationellt och internationellt</a:t>
            </a:r>
            <a:endParaRPr lang="sv-SE" sz="1200" dirty="0"/>
          </a:p>
        </p:txBody>
      </p:sp>
      <p:sp>
        <p:nvSpPr>
          <p:cNvPr id="18" name="textruta 17"/>
          <p:cNvSpPr txBox="1"/>
          <p:nvPr userDrawn="1"/>
        </p:nvSpPr>
        <p:spPr>
          <a:xfrm>
            <a:off x="6999572" y="2559226"/>
            <a:ext cx="4127230" cy="646331"/>
          </a:xfrm>
          <a:prstGeom prst="rect">
            <a:avLst/>
          </a:prstGeom>
          <a:noFill/>
        </p:spPr>
        <p:txBody>
          <a:bodyPr wrap="square" rtlCol="0">
            <a:spAutoFit/>
          </a:bodyPr>
          <a:lstStyle/>
          <a:p>
            <a:pPr marL="141750" indent="-141750">
              <a:buFont typeface="Arial" charset="0"/>
              <a:buChar char="•"/>
            </a:pPr>
            <a:r>
              <a:rPr lang="sv-SE" sz="1200" dirty="0" smtClean="0"/>
              <a:t>Det regionala pastorala området</a:t>
            </a:r>
          </a:p>
          <a:p>
            <a:pPr marL="141750" indent="-141750">
              <a:buFont typeface="Arial" charset="0"/>
              <a:buChar char="•"/>
            </a:pPr>
            <a:r>
              <a:rPr lang="sv-SE" sz="1200" dirty="0" smtClean="0"/>
              <a:t>Främjar och har tillsyn över församlingslivet</a:t>
            </a:r>
          </a:p>
          <a:p>
            <a:pPr marL="141750" indent="-141750">
              <a:buFont typeface="Arial" charset="0"/>
              <a:buChar char="•"/>
            </a:pPr>
            <a:r>
              <a:rPr lang="sv-SE" sz="1200" dirty="0" smtClean="0"/>
              <a:t>13 stycken 2016</a:t>
            </a:r>
            <a:endParaRPr lang="sv-SE" sz="1200" dirty="0"/>
          </a:p>
        </p:txBody>
      </p:sp>
      <p:sp>
        <p:nvSpPr>
          <p:cNvPr id="19" name="textruta 18"/>
          <p:cNvSpPr txBox="1"/>
          <p:nvPr userDrawn="1"/>
        </p:nvSpPr>
        <p:spPr>
          <a:xfrm>
            <a:off x="3150582" y="4907346"/>
            <a:ext cx="2217798" cy="1015663"/>
          </a:xfrm>
          <a:prstGeom prst="rect">
            <a:avLst/>
          </a:prstGeom>
          <a:noFill/>
        </p:spPr>
        <p:txBody>
          <a:bodyPr wrap="square" rtlCol="0">
            <a:spAutoFit/>
          </a:bodyPr>
          <a:lstStyle/>
          <a:p>
            <a:pPr marL="141750" indent="-141750">
              <a:buFont typeface="Arial" charset="0"/>
              <a:buChar char="•"/>
            </a:pPr>
            <a:r>
              <a:rPr lang="sv-SE" sz="1200" dirty="0" smtClean="0"/>
              <a:t>Ingår inte i pastorat</a:t>
            </a:r>
          </a:p>
          <a:p>
            <a:pPr marL="141750" indent="-141750">
              <a:buFont typeface="Arial" charset="0"/>
              <a:buChar char="•"/>
            </a:pPr>
            <a:r>
              <a:rPr lang="sv-SE" sz="1200" dirty="0" smtClean="0"/>
              <a:t>Är istället det lokala pastorala området</a:t>
            </a:r>
          </a:p>
          <a:p>
            <a:pPr marL="141750" indent="-141750">
              <a:buFont typeface="Arial" charset="0"/>
              <a:buChar char="•"/>
            </a:pPr>
            <a:r>
              <a:rPr lang="sv-SE" sz="1200" dirty="0" smtClean="0"/>
              <a:t>Fullgör församlingens grundläggande uppgift</a:t>
            </a:r>
            <a:endParaRPr lang="sv-SE" sz="1200" dirty="0"/>
          </a:p>
        </p:txBody>
      </p:sp>
      <p:sp>
        <p:nvSpPr>
          <p:cNvPr id="20" name="textruta 19"/>
          <p:cNvSpPr txBox="1"/>
          <p:nvPr userDrawn="1"/>
        </p:nvSpPr>
        <p:spPr>
          <a:xfrm>
            <a:off x="5592314" y="4901683"/>
            <a:ext cx="2429341" cy="1015663"/>
          </a:xfrm>
          <a:prstGeom prst="rect">
            <a:avLst/>
          </a:prstGeom>
          <a:noFill/>
        </p:spPr>
        <p:txBody>
          <a:bodyPr wrap="square" rtlCol="0">
            <a:spAutoFit/>
          </a:bodyPr>
          <a:lstStyle/>
          <a:p>
            <a:pPr marL="141750" indent="-141750">
              <a:buFont typeface="Arial" charset="0"/>
              <a:buChar char="•"/>
            </a:pPr>
            <a:r>
              <a:rPr lang="sv-SE" sz="1200" dirty="0" smtClean="0"/>
              <a:t>Pastoralt område</a:t>
            </a:r>
          </a:p>
          <a:p>
            <a:pPr marL="141750" indent="-141750">
              <a:buFont typeface="Arial" charset="0"/>
              <a:buChar char="•"/>
            </a:pPr>
            <a:r>
              <a:rPr lang="sv-SE" sz="1200" dirty="0" smtClean="0"/>
              <a:t>Övergripande ansvar för att församlingarna fullgör sin grundläggande uppgift</a:t>
            </a:r>
          </a:p>
          <a:p>
            <a:pPr marL="141750" indent="-141750">
              <a:buFont typeface="Arial" charset="0"/>
              <a:buChar char="•"/>
            </a:pPr>
            <a:r>
              <a:rPr lang="sv-SE" sz="1200" dirty="0" smtClean="0"/>
              <a:t>Ekonomiskt ansvar</a:t>
            </a:r>
            <a:endParaRPr lang="sv-SE" sz="1200" dirty="0"/>
          </a:p>
        </p:txBody>
      </p:sp>
      <p:pic>
        <p:nvPicPr>
          <p:cNvPr id="21" name="Bildobjekt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319916" y="1012371"/>
            <a:ext cx="10033883" cy="1248738"/>
          </a:xfrm>
          <a:prstGeom prst="rect">
            <a:avLst/>
          </a:prstGeom>
        </p:spPr>
        <p:txBody>
          <a:bodyPr vert="horz" lIns="91440" tIns="45720" rIns="91440" bIns="45720" rtlCol="0" anchor="ctr">
            <a:normAutofit/>
          </a:bodyPr>
          <a:lstStyle/>
          <a:p>
            <a:r>
              <a:rPr lang="sv-SE" dirty="0" smtClean="0"/>
              <a:t>Klicka här för att ändra formatet för bakgrundsrubriken</a:t>
            </a:r>
            <a:endParaRPr lang="sv-SE" dirty="0"/>
          </a:p>
        </p:txBody>
      </p:sp>
      <p:sp>
        <p:nvSpPr>
          <p:cNvPr id="3" name="Platshållare för text 2"/>
          <p:cNvSpPr>
            <a:spLocks noGrp="1"/>
          </p:cNvSpPr>
          <p:nvPr>
            <p:ph type="body" idx="1"/>
          </p:nvPr>
        </p:nvSpPr>
        <p:spPr>
          <a:xfrm>
            <a:off x="1319916" y="2471057"/>
            <a:ext cx="10033884" cy="3705906"/>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Platshållare för datum 3"/>
          <p:cNvSpPr txBox="1">
            <a:spLocks/>
          </p:cNvSpPr>
          <p:nvPr userDrawn="1"/>
        </p:nvSpPr>
        <p:spPr>
          <a:xfrm>
            <a:off x="3836377" y="15524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dirty="0"/>
          </a:p>
        </p:txBody>
      </p:sp>
      <p:sp>
        <p:nvSpPr>
          <p:cNvPr id="9" name="Platshållare för datum 3"/>
          <p:cNvSpPr txBox="1">
            <a:spLocks/>
          </p:cNvSpPr>
          <p:nvPr userDrawn="1"/>
        </p:nvSpPr>
        <p:spPr>
          <a:xfrm>
            <a:off x="1910861" y="401243"/>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dirty="0"/>
          </a:p>
        </p:txBody>
      </p:sp>
      <p:sp>
        <p:nvSpPr>
          <p:cNvPr id="13"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4FF9E1E7-B595-A845-86C2-5B13F4A3F7A5}" type="datetime1">
              <a:rPr lang="sv-SE" smtClean="0"/>
              <a:t>2018-09-18</a:t>
            </a:fld>
            <a:endParaRPr lang="sv-SE" dirty="0"/>
          </a:p>
        </p:txBody>
      </p:sp>
      <p:sp>
        <p:nvSpPr>
          <p:cNvPr id="14"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5"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spTree>
    <p:extLst>
      <p:ext uri="{BB962C8B-B14F-4D97-AF65-F5344CB8AC3E}">
        <p14:creationId xmlns:p14="http://schemas.microsoft.com/office/powerpoint/2010/main" val="1341773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6" r:id="rId3"/>
    <p:sldLayoutId id="2147483652" r:id="rId4"/>
    <p:sldLayoutId id="2147483653" r:id="rId5"/>
    <p:sldLayoutId id="2147483669" r:id="rId6"/>
    <p:sldLayoutId id="2147483654" r:id="rId7"/>
    <p:sldLayoutId id="2147483670" r:id="rId8"/>
    <p:sldLayoutId id="2147483672" r:id="rId9"/>
    <p:sldLayoutId id="2147483674" r:id="rId10"/>
    <p:sldLayoutId id="2147483675" r:id="rId11"/>
  </p:sldLayoutIdLst>
  <p:hf sldNum="0" hdr="0" ftr="0" dt="0"/>
  <p:txStyles>
    <p:titleStyle>
      <a:lvl1pPr algn="l" defTabSz="914400" rtl="0" eaLnBrk="1" latinLnBrk="0" hangingPunct="1">
        <a:lnSpc>
          <a:spcPct val="80000"/>
        </a:lnSpc>
        <a:spcBef>
          <a:spcPct val="0"/>
        </a:spcBef>
        <a:buNone/>
        <a:defRPr sz="4400" b="0" i="0" kern="1200">
          <a:solidFill>
            <a:schemeClr val="tx1"/>
          </a:solidFill>
          <a:latin typeface="+mn-lt"/>
          <a:ea typeface="FoundrySterling-LightOSF" charset="0"/>
          <a:cs typeface="FoundrySterling-LightOSF" charset="0"/>
        </a:defRPr>
      </a:lvl1pPr>
    </p:titleStyle>
    <p:bodyStyle>
      <a:lvl1pPr marL="162900" indent="-198900" algn="l" defTabSz="914400" rtl="0" eaLnBrk="1" latinLnBrk="0" hangingPunct="1">
        <a:lnSpc>
          <a:spcPct val="90000"/>
        </a:lnSpc>
        <a:spcBef>
          <a:spcPts val="2800"/>
        </a:spcBef>
        <a:buFont typeface="Arial" charset="0"/>
        <a:buChar char="•"/>
        <a:defRPr sz="2400" kern="1200">
          <a:solidFill>
            <a:schemeClr val="tx1"/>
          </a:solidFill>
          <a:latin typeface="+mn-lt"/>
          <a:ea typeface="+mn-ea"/>
          <a:cs typeface="+mn-cs"/>
        </a:defRPr>
      </a:lvl1pPr>
      <a:lvl2pPr marL="613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2.jpeg"/><Relationship Id="rId7" Type="http://schemas.openxmlformats.org/officeDocument/2006/relationships/diagramColors" Target="../diagrams/colors5.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internwww.svenskakyrkan.se/kommunikation/kommunikationskoncept" TargetMode="External"/><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nul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42962" y="193586"/>
            <a:ext cx="10506075" cy="1495255"/>
          </a:xfrm>
        </p:spPr>
        <p:txBody>
          <a:bodyPr/>
          <a:lstStyle/>
          <a:p>
            <a:r>
              <a:rPr lang="sv-SE" dirty="0" smtClean="0"/>
              <a:t>Kommunikation som mission</a:t>
            </a:r>
            <a:endParaRPr lang="sv-SE" dirty="0"/>
          </a:p>
        </p:txBody>
      </p:sp>
      <p:sp>
        <p:nvSpPr>
          <p:cNvPr id="3" name="Underrubrik 2"/>
          <p:cNvSpPr>
            <a:spLocks noGrp="1"/>
          </p:cNvSpPr>
          <p:nvPr>
            <p:ph type="subTitle" idx="1"/>
          </p:nvPr>
        </p:nvSpPr>
        <p:spPr/>
        <p:txBody>
          <a:bodyPr/>
          <a:lstStyle/>
          <a:p>
            <a:pPr>
              <a:spcBef>
                <a:spcPts val="400"/>
              </a:spcBef>
            </a:pPr>
            <a:endParaRPr lang="sv-SE" dirty="0"/>
          </a:p>
        </p:txBody>
      </p:sp>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 contrast="1000"/>
                    </a14:imgEffect>
                  </a14:imgLayer>
                </a14:imgProps>
              </a:ext>
              <a:ext uri="{28A0092B-C50C-407E-A947-70E740481C1C}">
                <a14:useLocalDpi xmlns:a14="http://schemas.microsoft.com/office/drawing/2010/main" val="0"/>
              </a:ext>
            </a:extLst>
          </a:blip>
          <a:srcRect/>
          <a:stretch>
            <a:fillRect/>
          </a:stretch>
        </p:blipFill>
        <p:spPr bwMode="auto">
          <a:xfrm>
            <a:off x="1283713" y="2161624"/>
            <a:ext cx="9384287" cy="309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8746130" y="5257800"/>
            <a:ext cx="2056973" cy="230832"/>
          </a:xfrm>
          <a:prstGeom prst="rect">
            <a:avLst/>
          </a:prstGeom>
          <a:noFill/>
        </p:spPr>
        <p:txBody>
          <a:bodyPr wrap="none" rtlCol="0">
            <a:spAutoFit/>
          </a:bodyPr>
          <a:lstStyle/>
          <a:p>
            <a:r>
              <a:rPr lang="sv-SE" sz="900" dirty="0" smtClean="0"/>
              <a:t>Bild från Stockholms stifts webbplats</a:t>
            </a:r>
            <a:endParaRPr lang="sv-SE" sz="900" dirty="0"/>
          </a:p>
        </p:txBody>
      </p:sp>
    </p:spTree>
    <p:extLst>
      <p:ext uri="{BB962C8B-B14F-4D97-AF65-F5344CB8AC3E}">
        <p14:creationId xmlns:p14="http://schemas.microsoft.com/office/powerpoint/2010/main" val="1271876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ndad rektangulär 1"/>
          <p:cNvSpPr/>
          <p:nvPr/>
        </p:nvSpPr>
        <p:spPr>
          <a:xfrm>
            <a:off x="2677886" y="1670180"/>
            <a:ext cx="6504554" cy="2982956"/>
          </a:xfrm>
          <a:prstGeom prst="wedgeRoundRectCallout">
            <a:avLst>
              <a:gd name="adj1" fmla="val -47987"/>
              <a:gd name="adj2" fmla="val 92621"/>
              <a:gd name="adj3" fmla="val 16667"/>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3"/>
          <p:cNvSpPr txBox="1">
            <a:spLocks/>
          </p:cNvSpPr>
          <p:nvPr/>
        </p:nvSpPr>
        <p:spPr>
          <a:xfrm>
            <a:off x="3076278" y="3121114"/>
            <a:ext cx="5756026" cy="12241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sz="5400" dirty="0" smtClean="0"/>
              <a:t>Vi kan inte använda oss av våra erfarenheter</a:t>
            </a:r>
            <a:endParaRPr lang="sv-SE" sz="5400" dirty="0"/>
          </a:p>
        </p:txBody>
      </p:sp>
    </p:spTree>
    <p:extLst>
      <p:ext uri="{BB962C8B-B14F-4D97-AF65-F5344CB8AC3E}">
        <p14:creationId xmlns:p14="http://schemas.microsoft.com/office/powerpoint/2010/main" val="3042741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2788" y="161070"/>
          <a:ext cx="7579064" cy="647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Höger klammerparentes 3"/>
          <p:cNvSpPr/>
          <p:nvPr/>
        </p:nvSpPr>
        <p:spPr>
          <a:xfrm rot="10800000" flipH="1">
            <a:off x="7902597" y="2584174"/>
            <a:ext cx="411481" cy="405285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Höger klammerparentes 4"/>
          <p:cNvSpPr/>
          <p:nvPr/>
        </p:nvSpPr>
        <p:spPr>
          <a:xfrm rot="10800000" flipH="1">
            <a:off x="7896636" y="467138"/>
            <a:ext cx="411481" cy="19093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p:cNvSpPr txBox="1"/>
          <p:nvPr/>
        </p:nvSpPr>
        <p:spPr>
          <a:xfrm>
            <a:off x="8507895" y="2663687"/>
            <a:ext cx="3230218" cy="3631763"/>
          </a:xfrm>
          <a:prstGeom prst="rect">
            <a:avLst/>
          </a:prstGeom>
          <a:noFill/>
        </p:spPr>
        <p:txBody>
          <a:bodyPr wrap="square" rtlCol="0">
            <a:spAutoFit/>
          </a:bodyPr>
          <a:lstStyle/>
          <a:p>
            <a:r>
              <a:rPr lang="sv-SE" sz="3200" dirty="0" smtClean="0"/>
              <a:t>Samverkan</a:t>
            </a:r>
          </a:p>
          <a:p>
            <a:r>
              <a:rPr lang="sv-SE" dirty="0" smtClean="0"/>
              <a:t>Tillsammans kan hela kyrkan bygga en stark synlighet och bryta filterbubblorna.</a:t>
            </a:r>
          </a:p>
          <a:p>
            <a:endParaRPr lang="sv-SE" dirty="0" smtClean="0"/>
          </a:p>
          <a:p>
            <a:r>
              <a:rPr lang="sv-SE" dirty="0" smtClean="0"/>
              <a:t>Bra observationsvärden som bygger basen för och effektiviserar församlingarnas egen kommunikation</a:t>
            </a:r>
          </a:p>
          <a:p>
            <a:endParaRPr lang="sv-SE" dirty="0"/>
          </a:p>
          <a:p>
            <a:r>
              <a:rPr lang="sv-SE" dirty="0" smtClean="0"/>
              <a:t>Ex webb, sociala medier, kyrkoval och allhelgona</a:t>
            </a:r>
            <a:endParaRPr lang="sv-SE" dirty="0"/>
          </a:p>
        </p:txBody>
      </p:sp>
      <p:sp>
        <p:nvSpPr>
          <p:cNvPr id="8" name="textruta 7"/>
          <p:cNvSpPr txBox="1"/>
          <p:nvPr/>
        </p:nvSpPr>
        <p:spPr>
          <a:xfrm>
            <a:off x="8507895" y="606186"/>
            <a:ext cx="3339548" cy="1631216"/>
          </a:xfrm>
          <a:prstGeom prst="rect">
            <a:avLst/>
          </a:prstGeom>
          <a:noFill/>
        </p:spPr>
        <p:txBody>
          <a:bodyPr wrap="square" rtlCol="0">
            <a:spAutoFit/>
          </a:bodyPr>
          <a:lstStyle/>
          <a:p>
            <a:r>
              <a:rPr lang="sv-SE" sz="3200" dirty="0" smtClean="0"/>
              <a:t>Församlingens kommunikation </a:t>
            </a:r>
            <a:r>
              <a:rPr lang="sv-SE" dirty="0" smtClean="0"/>
              <a:t>om gudstjänster, aktiviteter och verksamheter</a:t>
            </a:r>
          </a:p>
        </p:txBody>
      </p:sp>
    </p:spTree>
    <p:extLst>
      <p:ext uri="{BB962C8B-B14F-4D97-AF65-F5344CB8AC3E}">
        <p14:creationId xmlns:p14="http://schemas.microsoft.com/office/powerpoint/2010/main" val="817345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28520" y="445084"/>
            <a:ext cx="10192909" cy="1248738"/>
          </a:xfrm>
        </p:spPr>
        <p:txBody>
          <a:bodyPr>
            <a:normAutofit/>
          </a:bodyPr>
          <a:lstStyle/>
          <a:p>
            <a:r>
              <a:rPr lang="sv-SE" dirty="0" smtClean="0"/>
              <a:t>Hur har vi det i kyrkan?</a:t>
            </a:r>
            <a:endParaRPr lang="sv-SE" dirty="0"/>
          </a:p>
        </p:txBody>
      </p:sp>
      <p:sp>
        <p:nvSpPr>
          <p:cNvPr id="4" name="Ellips 3"/>
          <p:cNvSpPr/>
          <p:nvPr/>
        </p:nvSpPr>
        <p:spPr>
          <a:xfrm>
            <a:off x="2345111" y="1619041"/>
            <a:ext cx="2138536" cy="208823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smtClean="0"/>
              <a:t>2017</a:t>
            </a:r>
            <a:endParaRPr lang="sv-SE" sz="4400" dirty="0"/>
          </a:p>
        </p:txBody>
      </p:sp>
      <p:sp>
        <p:nvSpPr>
          <p:cNvPr id="6" name="Rektangel 5"/>
          <p:cNvSpPr/>
          <p:nvPr/>
        </p:nvSpPr>
        <p:spPr>
          <a:xfrm>
            <a:off x="4799856" y="1657620"/>
            <a:ext cx="5436096" cy="4031873"/>
          </a:xfrm>
          <a:prstGeom prst="rect">
            <a:avLst/>
          </a:prstGeom>
        </p:spPr>
        <p:txBody>
          <a:bodyPr wrap="square">
            <a:spAutoFit/>
          </a:bodyPr>
          <a:lstStyle/>
          <a:p>
            <a:pPr marL="457200" indent="-457200">
              <a:buFont typeface="Arial" panose="020B0604020202020204" pitchFamily="34" charset="0"/>
              <a:buChar char="•"/>
            </a:pPr>
            <a:r>
              <a:rPr lang="sv-SE" sz="3200" dirty="0"/>
              <a:t>Vision, kärnvärden, målbilder</a:t>
            </a:r>
          </a:p>
          <a:p>
            <a:pPr marL="457200" indent="-457200">
              <a:buFont typeface="Arial" panose="020B0604020202020204" pitchFamily="34" charset="0"/>
              <a:buChar char="•"/>
            </a:pPr>
            <a:r>
              <a:rPr lang="sv-SE" sz="3200" dirty="0"/>
              <a:t>Bilden av Svenska kyrkan</a:t>
            </a:r>
          </a:p>
          <a:p>
            <a:pPr marL="457200" indent="-457200">
              <a:buFont typeface="Arial" panose="020B0604020202020204" pitchFamily="34" charset="0"/>
              <a:buChar char="•"/>
            </a:pPr>
            <a:r>
              <a:rPr lang="sv-SE" sz="3200" dirty="0"/>
              <a:t>Kännedom och attityd</a:t>
            </a:r>
          </a:p>
          <a:p>
            <a:pPr marL="457200" indent="-457200">
              <a:buFont typeface="Arial" panose="020B0604020202020204" pitchFamily="34" charset="0"/>
              <a:buChar char="•"/>
            </a:pPr>
            <a:r>
              <a:rPr lang="sv-SE" sz="3200" dirty="0"/>
              <a:t>Medlemskap </a:t>
            </a:r>
          </a:p>
          <a:p>
            <a:pPr marL="457200" indent="-457200">
              <a:buFont typeface="Arial" panose="020B0604020202020204" pitchFamily="34" charset="0"/>
              <a:buChar char="•"/>
            </a:pPr>
            <a:r>
              <a:rPr lang="sv-SE" sz="3200" dirty="0"/>
              <a:t>Tro </a:t>
            </a:r>
          </a:p>
          <a:p>
            <a:pPr marL="457200" indent="-457200">
              <a:buFont typeface="Arial" panose="020B0604020202020204" pitchFamily="34" charset="0"/>
              <a:buChar char="•"/>
            </a:pPr>
            <a:r>
              <a:rPr lang="sv-SE" sz="3200" dirty="0"/>
              <a:t>Personliga drivkrafter</a:t>
            </a:r>
            <a:br>
              <a:rPr lang="sv-SE" sz="3200" dirty="0"/>
            </a:br>
            <a:endParaRPr lang="sv-SE" sz="3200" dirty="0"/>
          </a:p>
        </p:txBody>
      </p:sp>
      <p:sp>
        <p:nvSpPr>
          <p:cNvPr id="8" name="textruta 7"/>
          <p:cNvSpPr txBox="1"/>
          <p:nvPr/>
        </p:nvSpPr>
        <p:spPr>
          <a:xfrm>
            <a:off x="4799856" y="5504827"/>
            <a:ext cx="3211135" cy="369332"/>
          </a:xfrm>
          <a:prstGeom prst="rect">
            <a:avLst/>
          </a:prstGeom>
          <a:noFill/>
        </p:spPr>
        <p:txBody>
          <a:bodyPr wrap="none" rtlCol="0">
            <a:spAutoFit/>
          </a:bodyPr>
          <a:lstStyle/>
          <a:p>
            <a:r>
              <a:rPr lang="sv-SE" dirty="0"/>
              <a:t>Försumbart konfidensintervall</a:t>
            </a:r>
          </a:p>
        </p:txBody>
      </p:sp>
      <p:sp>
        <p:nvSpPr>
          <p:cNvPr id="7" name="Ellips 6"/>
          <p:cNvSpPr/>
          <p:nvPr/>
        </p:nvSpPr>
        <p:spPr>
          <a:xfrm>
            <a:off x="1920524" y="2941496"/>
            <a:ext cx="2138536" cy="2088232"/>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smtClean="0"/>
              <a:t>2004</a:t>
            </a:r>
            <a:endParaRPr lang="sv-SE" sz="4400" dirty="0"/>
          </a:p>
        </p:txBody>
      </p:sp>
      <p:sp>
        <p:nvSpPr>
          <p:cNvPr id="9" name="Ellips 8"/>
          <p:cNvSpPr/>
          <p:nvPr/>
        </p:nvSpPr>
        <p:spPr>
          <a:xfrm>
            <a:off x="2107366" y="4187219"/>
            <a:ext cx="2138536" cy="2088232"/>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smtClean="0"/>
              <a:t>2010</a:t>
            </a:r>
            <a:endParaRPr lang="sv-SE" sz="4400" dirty="0"/>
          </a:p>
        </p:txBody>
      </p:sp>
      <p:sp>
        <p:nvSpPr>
          <p:cNvPr id="13" name="Ellips 12"/>
          <p:cNvSpPr/>
          <p:nvPr/>
        </p:nvSpPr>
        <p:spPr>
          <a:xfrm>
            <a:off x="535047" y="3564358"/>
            <a:ext cx="2138536" cy="2088232"/>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smtClean="0"/>
              <a:t>2012</a:t>
            </a:r>
            <a:endParaRPr lang="sv-SE" sz="4400" dirty="0"/>
          </a:p>
        </p:txBody>
      </p:sp>
      <p:sp>
        <p:nvSpPr>
          <p:cNvPr id="14" name="Ellips 13"/>
          <p:cNvSpPr/>
          <p:nvPr/>
        </p:nvSpPr>
        <p:spPr>
          <a:xfrm>
            <a:off x="640127" y="1589286"/>
            <a:ext cx="2138536" cy="2088232"/>
          </a:xfrm>
          <a:prstGeom prst="ellipse">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dirty="0" smtClean="0"/>
              <a:t>2015</a:t>
            </a:r>
            <a:endParaRPr lang="sv-SE" sz="4400" dirty="0"/>
          </a:p>
        </p:txBody>
      </p:sp>
    </p:spTree>
    <p:extLst>
      <p:ext uri="{BB962C8B-B14F-4D97-AF65-F5344CB8AC3E}">
        <p14:creationId xmlns:p14="http://schemas.microsoft.com/office/powerpoint/2010/main" val="1592565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nbarbi\Downloads\10308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3593" y="764704"/>
            <a:ext cx="7485003" cy="4995690"/>
          </a:xfrm>
          <a:prstGeom prst="rect">
            <a:avLst/>
          </a:prstGeom>
          <a:noFill/>
          <a:extLst>
            <a:ext uri="{909E8E84-426E-40DD-AFC4-6F175D3DCCD1}">
              <a14:hiddenFill xmlns:a14="http://schemas.microsoft.com/office/drawing/2010/main">
                <a:solidFill>
                  <a:srgbClr val="FFFFFF"/>
                </a:solidFill>
              </a14:hiddenFill>
            </a:ext>
          </a:extLst>
        </p:spPr>
      </p:pic>
      <p:sp>
        <p:nvSpPr>
          <p:cNvPr id="31749" name="Rectangle 4"/>
          <p:cNvSpPr>
            <a:spLocks noChangeArrowheads="1"/>
          </p:cNvSpPr>
          <p:nvPr/>
        </p:nvSpPr>
        <p:spPr bwMode="auto">
          <a:xfrm>
            <a:off x="1763981" y="575683"/>
            <a:ext cx="8804224" cy="954107"/>
          </a:xfrm>
          <a:prstGeom prst="rect">
            <a:avLst/>
          </a:prstGeom>
          <a:solidFill>
            <a:srgbClr val="CC3300"/>
          </a:solidFill>
          <a:ln>
            <a:noFill/>
          </a:ln>
          <a:effectLst/>
          <a:extLst>
            <a:ext uri="{91240B29-F687-4F45-9708-019B960494DF}">
              <a14:hiddenLine xmlns:a14="http://schemas.microsoft.com/office/drawing/2010/main" w="38100" algn="ctr">
                <a:solidFill>
                  <a:srgbClr val="CC00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00000"/>
              </a:lnSpc>
            </a:pPr>
            <a:r>
              <a:rPr lang="sv-SE" sz="2800" b="1" dirty="0">
                <a:solidFill>
                  <a:schemeClr val="bg1"/>
                </a:solidFill>
              </a:rPr>
              <a:t>En kyrka som människor har en positiv relation till </a:t>
            </a:r>
          </a:p>
          <a:p>
            <a:pPr algn="ctr">
              <a:lnSpc>
                <a:spcPct val="100000"/>
              </a:lnSpc>
            </a:pPr>
            <a:r>
              <a:rPr lang="sv-SE" sz="2800" b="1" dirty="0">
                <a:solidFill>
                  <a:schemeClr val="bg1"/>
                </a:solidFill>
              </a:rPr>
              <a:t>och känner glädje över att tillhöra</a:t>
            </a:r>
            <a:endParaRPr lang="en-GB" sz="2800" b="1" dirty="0">
              <a:solidFill>
                <a:schemeClr val="bg1"/>
              </a:solidFill>
            </a:endParaRPr>
          </a:p>
        </p:txBody>
      </p:sp>
      <p:graphicFrame>
        <p:nvGraphicFramePr>
          <p:cNvPr id="4" name="Platshållare för innehåll 4"/>
          <p:cNvGraphicFramePr>
            <a:graphicFrameLocks noGrp="1"/>
          </p:cNvGraphicFramePr>
          <p:nvPr>
            <p:ph sz="half" idx="1"/>
            <p:extLst>
              <p:ext uri="{D42A27DB-BD31-4B8C-83A1-F6EECF244321}">
                <p14:modId xmlns:p14="http://schemas.microsoft.com/office/powerpoint/2010/main" val="2813264904"/>
              </p:ext>
            </p:extLst>
          </p:nvPr>
        </p:nvGraphicFramePr>
        <p:xfrm>
          <a:off x="1763981" y="2204864"/>
          <a:ext cx="3888432" cy="3917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ruta 1"/>
          <p:cNvSpPr txBox="1"/>
          <p:nvPr/>
        </p:nvSpPr>
        <p:spPr>
          <a:xfrm>
            <a:off x="7896201" y="2132856"/>
            <a:ext cx="1915909" cy="1569660"/>
          </a:xfrm>
          <a:prstGeom prst="rect">
            <a:avLst/>
          </a:prstGeom>
          <a:noFill/>
        </p:spPr>
        <p:txBody>
          <a:bodyPr wrap="none" rtlCol="0">
            <a:spAutoFit/>
          </a:bodyPr>
          <a:lstStyle/>
          <a:p>
            <a:r>
              <a:rPr lang="sv-SE" sz="3200" dirty="0">
                <a:solidFill>
                  <a:schemeClr val="bg1"/>
                </a:solidFill>
              </a:rPr>
              <a:t>Glädje</a:t>
            </a:r>
          </a:p>
          <a:p>
            <a:r>
              <a:rPr lang="sv-SE" sz="3200" dirty="0">
                <a:solidFill>
                  <a:schemeClr val="bg1"/>
                </a:solidFill>
              </a:rPr>
              <a:t>Stolthet</a:t>
            </a:r>
          </a:p>
          <a:p>
            <a:r>
              <a:rPr lang="sv-SE" sz="3200" dirty="0">
                <a:solidFill>
                  <a:schemeClr val="bg1"/>
                </a:solidFill>
              </a:rPr>
              <a:t>Värdefullt</a:t>
            </a:r>
          </a:p>
        </p:txBody>
      </p:sp>
    </p:spTree>
    <p:extLst>
      <p:ext uri="{BB962C8B-B14F-4D97-AF65-F5344CB8AC3E}">
        <p14:creationId xmlns:p14="http://schemas.microsoft.com/office/powerpoint/2010/main" val="389162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7" y="1539269"/>
            <a:ext cx="3654598" cy="421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www.svenskakyrkan.se/fotoweb/cmdrequest/rest/Preview.fwx/1032263.jpg?rt=1&amp;f=1822E3A841C0B1920E7B9211D8260F0AF3C670CCBE53506613E9C43B513A41FD590B0D4611880F17C007EE91F274671C7245B675B6C9806D65142F4ACC6D2D55811BF5BD471E60EF0A4B146B312635F66F93B8763CE8E807138118B7420141362D74F8F29D95BB3A00C14E4D3107976101E7BD0083DBC65A147ED49436424091BAB7101810DC351A490E1ADBC2F34D9C838B612C0320D37B5AAC0B691424C180D331BEB16167FDE65810FEC6A4A40556958BA365FFFA3CA9345F0FF1E908987970C1D8BFADF019099EB6F65D1D0EC2A7CD8625B8605AF594&amp;sz=450"/>
          <p:cNvPicPr>
            <a:picLocks noChangeAspect="1" noChangeArrowheads="1"/>
          </p:cNvPicPr>
          <p:nvPr/>
        </p:nvPicPr>
        <p:blipFill rotWithShape="1">
          <a:blip r:embed="rId4">
            <a:extLst>
              <a:ext uri="{28A0092B-C50C-407E-A947-70E740481C1C}">
                <a14:useLocalDpi xmlns:a14="http://schemas.microsoft.com/office/drawing/2010/main" val="0"/>
              </a:ext>
            </a:extLst>
          </a:blip>
          <a:srcRect l="-7006" r="-7006"/>
          <a:stretch/>
        </p:blipFill>
        <p:spPr bwMode="auto">
          <a:xfrm>
            <a:off x="1804279" y="1539235"/>
            <a:ext cx="4219713" cy="42197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6168008" y="-79305"/>
            <a:ext cx="4538785" cy="1053936"/>
          </a:xfrm>
        </p:spPr>
        <p:txBody>
          <a:bodyPr>
            <a:normAutofit fontScale="90000"/>
          </a:bodyPr>
          <a:lstStyle/>
          <a:p>
            <a:r>
              <a:rPr lang="sv-SE" dirty="0"/>
              <a:t/>
            </a:r>
            <a:br>
              <a:rPr lang="sv-SE" dirty="0"/>
            </a:br>
            <a:r>
              <a:rPr lang="sv-SE" dirty="0"/>
              <a:t/>
            </a:r>
            <a:br>
              <a:rPr lang="sv-SE" dirty="0"/>
            </a:br>
            <a:r>
              <a:rPr lang="sv-SE" sz="4400" b="1" dirty="0">
                <a:solidFill>
                  <a:schemeClr val="tx1"/>
                </a:solidFill>
                <a:ea typeface="+mn-ea"/>
                <a:cs typeface="+mn-cs"/>
              </a:rPr>
              <a:t>Samhällsnytta</a:t>
            </a:r>
          </a:p>
        </p:txBody>
      </p:sp>
      <p:sp>
        <p:nvSpPr>
          <p:cNvPr id="5" name="textruta 4"/>
          <p:cNvSpPr txBox="1"/>
          <p:nvPr/>
        </p:nvSpPr>
        <p:spPr>
          <a:xfrm>
            <a:off x="2135560" y="4829918"/>
            <a:ext cx="1236236" cy="646331"/>
          </a:xfrm>
          <a:prstGeom prst="rect">
            <a:avLst/>
          </a:prstGeom>
          <a:noFill/>
        </p:spPr>
        <p:txBody>
          <a:bodyPr wrap="none" rtlCol="0">
            <a:spAutoFit/>
          </a:bodyPr>
          <a:lstStyle/>
          <a:p>
            <a:r>
              <a:rPr lang="sv-SE" sz="3600" b="1" dirty="0">
                <a:solidFill>
                  <a:schemeClr val="bg1"/>
                </a:solidFill>
              </a:rPr>
              <a:t>35 %</a:t>
            </a:r>
          </a:p>
        </p:txBody>
      </p:sp>
      <p:sp>
        <p:nvSpPr>
          <p:cNvPr id="7" name="textruta 6"/>
          <p:cNvSpPr txBox="1"/>
          <p:nvPr/>
        </p:nvSpPr>
        <p:spPr>
          <a:xfrm>
            <a:off x="1804280" y="620688"/>
            <a:ext cx="4219713" cy="707886"/>
          </a:xfrm>
          <a:prstGeom prst="rect">
            <a:avLst/>
          </a:prstGeom>
          <a:noFill/>
        </p:spPr>
        <p:txBody>
          <a:bodyPr wrap="square" rtlCol="0">
            <a:spAutoFit/>
          </a:bodyPr>
          <a:lstStyle/>
          <a:p>
            <a:r>
              <a:rPr lang="sv-SE" sz="4000" b="1" dirty="0"/>
              <a:t>Relevant för mig</a:t>
            </a:r>
          </a:p>
        </p:txBody>
      </p:sp>
      <p:sp>
        <p:nvSpPr>
          <p:cNvPr id="14" name="textruta 13"/>
          <p:cNvSpPr txBox="1"/>
          <p:nvPr/>
        </p:nvSpPr>
        <p:spPr>
          <a:xfrm>
            <a:off x="8586369" y="4815158"/>
            <a:ext cx="1236236" cy="646331"/>
          </a:xfrm>
          <a:prstGeom prst="rect">
            <a:avLst/>
          </a:prstGeom>
          <a:solidFill>
            <a:schemeClr val="bg1">
              <a:alpha val="73000"/>
            </a:schemeClr>
          </a:solidFill>
        </p:spPr>
        <p:txBody>
          <a:bodyPr wrap="none" rtlCol="0">
            <a:spAutoFit/>
          </a:bodyPr>
          <a:lstStyle/>
          <a:p>
            <a:r>
              <a:rPr lang="sv-SE" sz="3600" b="1" dirty="0"/>
              <a:t>60 %</a:t>
            </a:r>
          </a:p>
        </p:txBody>
      </p:sp>
      <p:sp>
        <p:nvSpPr>
          <p:cNvPr id="3" name="textruta 2"/>
          <p:cNvSpPr txBox="1"/>
          <p:nvPr/>
        </p:nvSpPr>
        <p:spPr>
          <a:xfrm>
            <a:off x="2135560" y="5361688"/>
            <a:ext cx="2047355" cy="400110"/>
          </a:xfrm>
          <a:prstGeom prst="rect">
            <a:avLst/>
          </a:prstGeom>
          <a:noFill/>
        </p:spPr>
        <p:txBody>
          <a:bodyPr wrap="none" rtlCol="0">
            <a:spAutoFit/>
          </a:bodyPr>
          <a:lstStyle/>
          <a:p>
            <a:r>
              <a:rPr lang="sv-SE" sz="2000" b="1" dirty="0">
                <a:solidFill>
                  <a:schemeClr val="bg1"/>
                </a:solidFill>
              </a:rPr>
              <a:t>23 % 90-talister</a:t>
            </a:r>
          </a:p>
        </p:txBody>
      </p:sp>
      <p:sp>
        <p:nvSpPr>
          <p:cNvPr id="4" name="textruta 3"/>
          <p:cNvSpPr txBox="1"/>
          <p:nvPr/>
        </p:nvSpPr>
        <p:spPr>
          <a:xfrm>
            <a:off x="7912173" y="5392466"/>
            <a:ext cx="2047355" cy="677108"/>
          </a:xfrm>
          <a:prstGeom prst="rect">
            <a:avLst/>
          </a:prstGeom>
          <a:noFill/>
        </p:spPr>
        <p:txBody>
          <a:bodyPr wrap="none" rtlCol="0">
            <a:spAutoFit/>
          </a:bodyPr>
          <a:lstStyle/>
          <a:p>
            <a:r>
              <a:rPr lang="sv-SE" sz="2000" b="1" dirty="0">
                <a:solidFill>
                  <a:schemeClr val="accent1"/>
                </a:solidFill>
              </a:rPr>
              <a:t>51 % 90-talister</a:t>
            </a:r>
          </a:p>
          <a:p>
            <a:endParaRPr lang="sv-SE" dirty="0"/>
          </a:p>
        </p:txBody>
      </p:sp>
    </p:spTree>
    <p:extLst>
      <p:ext uri="{BB962C8B-B14F-4D97-AF65-F5344CB8AC3E}">
        <p14:creationId xmlns:p14="http://schemas.microsoft.com/office/powerpoint/2010/main" val="389083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ndad rektangulär 1"/>
          <p:cNvSpPr/>
          <p:nvPr/>
        </p:nvSpPr>
        <p:spPr>
          <a:xfrm>
            <a:off x="2845736" y="1772816"/>
            <a:ext cx="6336704" cy="2880320"/>
          </a:xfrm>
          <a:prstGeom prst="wedgeRoundRectCallout">
            <a:avLst>
              <a:gd name="adj1" fmla="val -47987"/>
              <a:gd name="adj2" fmla="val 92621"/>
              <a:gd name="adj3" fmla="val 1666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3"/>
          <p:cNvSpPr txBox="1">
            <a:spLocks/>
          </p:cNvSpPr>
          <p:nvPr/>
        </p:nvSpPr>
        <p:spPr>
          <a:xfrm>
            <a:off x="3136075" y="3393593"/>
            <a:ext cx="5756026" cy="12241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sz="6000" dirty="0"/>
              <a:t>40% varken relevant eller samhällsnytta</a:t>
            </a:r>
          </a:p>
        </p:txBody>
      </p:sp>
    </p:spTree>
    <p:extLst>
      <p:ext uri="{BB962C8B-B14F-4D97-AF65-F5344CB8AC3E}">
        <p14:creationId xmlns:p14="http://schemas.microsoft.com/office/powerpoint/2010/main" val="482574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 9"/>
          <p:cNvGrpSpPr/>
          <p:nvPr/>
        </p:nvGrpSpPr>
        <p:grpSpPr>
          <a:xfrm>
            <a:off x="4613571" y="2909097"/>
            <a:ext cx="6656252" cy="3212923"/>
            <a:chOff x="308315" y="-249467"/>
            <a:chExt cx="6429645" cy="2893228"/>
          </a:xfrm>
        </p:grpSpPr>
        <p:sp>
          <p:nvSpPr>
            <p:cNvPr id="12" name="Ellips 4"/>
            <p:cNvSpPr/>
            <p:nvPr/>
          </p:nvSpPr>
          <p:spPr>
            <a:xfrm>
              <a:off x="308315" y="1201386"/>
              <a:ext cx="1471958" cy="14423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sv-SE" sz="1800" kern="1200" dirty="0" smtClean="0"/>
                <a:t>Plats – byggnad</a:t>
              </a:r>
            </a:p>
            <a:p>
              <a:pPr lvl="0" algn="ctr" defTabSz="800100" rtl="0">
                <a:lnSpc>
                  <a:spcPct val="90000"/>
                </a:lnSpc>
                <a:spcBef>
                  <a:spcPct val="0"/>
                </a:spcBef>
                <a:spcAft>
                  <a:spcPct val="35000"/>
                </a:spcAft>
              </a:pPr>
              <a:r>
                <a:rPr lang="sv-SE" sz="1800" kern="1200" dirty="0" smtClean="0"/>
                <a:t>kultur</a:t>
              </a:r>
              <a:endParaRPr lang="sv-SE" sz="1800" kern="1200" dirty="0"/>
            </a:p>
          </p:txBody>
        </p:sp>
        <p:sp>
          <p:nvSpPr>
            <p:cNvPr id="11" name="Ellips 10"/>
            <p:cNvSpPr/>
            <p:nvPr/>
          </p:nvSpPr>
          <p:spPr>
            <a:xfrm>
              <a:off x="4656296" y="-249467"/>
              <a:ext cx="2081664" cy="2039825"/>
            </a:xfrm>
            <a:prstGeom prst="ellipse">
              <a:avLst/>
            </a:prstGeom>
            <a:solidFill>
              <a:schemeClr val="tx2">
                <a:lumMod val="75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grpSp>
      <p:sp>
        <p:nvSpPr>
          <p:cNvPr id="2" name="Rubrik 1"/>
          <p:cNvSpPr>
            <a:spLocks noGrp="1"/>
          </p:cNvSpPr>
          <p:nvPr>
            <p:ph type="title"/>
          </p:nvPr>
        </p:nvSpPr>
        <p:spPr>
          <a:xfrm>
            <a:off x="1160890" y="847841"/>
            <a:ext cx="10192909" cy="1248738"/>
          </a:xfrm>
        </p:spPr>
        <p:txBody>
          <a:bodyPr/>
          <a:lstStyle/>
          <a:p>
            <a:r>
              <a:rPr lang="sv-SE" dirty="0"/>
              <a:t>Skäl för relation</a:t>
            </a:r>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827113132"/>
              </p:ext>
            </p:extLst>
          </p:nvPr>
        </p:nvGraphicFramePr>
        <p:xfrm>
          <a:off x="1160889" y="2276872"/>
          <a:ext cx="9878817" cy="3845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5"/>
          <p:cNvSpPr/>
          <p:nvPr/>
        </p:nvSpPr>
        <p:spPr>
          <a:xfrm>
            <a:off x="5807968" y="3501008"/>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5981974" y="4021832"/>
            <a:ext cx="508035"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3359696" y="3869432"/>
            <a:ext cx="28803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6096000" y="3653408"/>
            <a:ext cx="28803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p:nvSpPr>
        <p:spPr>
          <a:xfrm>
            <a:off x="8574261" y="3933056"/>
            <a:ext cx="447075"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Hjärta 2"/>
          <p:cNvSpPr/>
          <p:nvPr/>
        </p:nvSpPr>
        <p:spPr>
          <a:xfrm>
            <a:off x="7284132" y="404663"/>
            <a:ext cx="2907272" cy="2804049"/>
          </a:xfrm>
          <a:prstGeom prst="heart">
            <a:avLst/>
          </a:prstGeom>
          <a:solidFill>
            <a:schemeClr val="accent3">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200" dirty="0" smtClean="0"/>
              <a:t>Tro</a:t>
            </a:r>
            <a:endParaRPr lang="sv-SE" sz="7200" dirty="0"/>
          </a:p>
        </p:txBody>
      </p:sp>
      <p:sp>
        <p:nvSpPr>
          <p:cNvPr id="13" name="textruta 12"/>
          <p:cNvSpPr txBox="1"/>
          <p:nvPr/>
        </p:nvSpPr>
        <p:spPr>
          <a:xfrm>
            <a:off x="9778470" y="2909097"/>
            <a:ext cx="825867" cy="369332"/>
          </a:xfrm>
          <a:prstGeom prst="rect">
            <a:avLst/>
          </a:prstGeom>
          <a:noFill/>
        </p:spPr>
        <p:txBody>
          <a:bodyPr wrap="none" rtlCol="0">
            <a:spAutoFit/>
          </a:bodyPr>
          <a:lstStyle/>
          <a:p>
            <a:r>
              <a:rPr lang="sv-SE" dirty="0" smtClean="0">
                <a:solidFill>
                  <a:schemeClr val="bg1"/>
                </a:solidFill>
              </a:rPr>
              <a:t>möten</a:t>
            </a:r>
            <a:endParaRPr lang="sv-SE" dirty="0">
              <a:solidFill>
                <a:schemeClr val="bg1"/>
              </a:solidFill>
            </a:endParaRPr>
          </a:p>
        </p:txBody>
      </p:sp>
    </p:spTree>
    <p:extLst>
      <p:ext uri="{BB962C8B-B14F-4D97-AF65-F5344CB8AC3E}">
        <p14:creationId xmlns:p14="http://schemas.microsoft.com/office/powerpoint/2010/main" val="54613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890" y="438567"/>
            <a:ext cx="10192909" cy="1248738"/>
          </a:xfrm>
        </p:spPr>
        <p:txBody>
          <a:bodyPr>
            <a:normAutofit/>
          </a:bodyPr>
          <a:lstStyle/>
          <a:p>
            <a:r>
              <a:rPr lang="sv-SE" sz="3600" dirty="0"/>
              <a:t>Relevans </a:t>
            </a:r>
            <a:r>
              <a:rPr lang="sv-SE" sz="3600" dirty="0" smtClean="0"/>
              <a:t>- tro per generation</a:t>
            </a:r>
            <a:endParaRPr lang="sv-SE" sz="3600" dirty="0"/>
          </a:p>
        </p:txBody>
      </p:sp>
      <p:pic>
        <p:nvPicPr>
          <p:cNvPr id="4" name="Picture 14" descr="Cove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20021" y="1514591"/>
            <a:ext cx="7133325" cy="4888194"/>
          </a:xfrm>
          <a:prstGeom prst="rect">
            <a:avLst/>
          </a:prstGeom>
          <a:solidFill>
            <a:schemeClr val="bg1"/>
          </a:solidFill>
          <a:extLst/>
        </p:spPr>
      </p:pic>
      <p:sp>
        <p:nvSpPr>
          <p:cNvPr id="6" name="Rektangel 5"/>
          <p:cNvSpPr/>
          <p:nvPr/>
        </p:nvSpPr>
        <p:spPr>
          <a:xfrm>
            <a:off x="892098" y="1268760"/>
            <a:ext cx="359131"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med rundade hörn 2"/>
          <p:cNvSpPr/>
          <p:nvPr/>
        </p:nvSpPr>
        <p:spPr>
          <a:xfrm>
            <a:off x="6735337" y="4617132"/>
            <a:ext cx="1917598" cy="10801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055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890" y="2435946"/>
            <a:ext cx="10557868" cy="2434917"/>
          </a:xfrm>
        </p:spPr>
        <p:txBody>
          <a:bodyPr>
            <a:normAutofit fontScale="90000"/>
          </a:bodyPr>
          <a:lstStyle/>
          <a:p>
            <a:r>
              <a:rPr lang="sv-SE" dirty="0"/>
              <a:t>40 </a:t>
            </a:r>
            <a:r>
              <a:rPr lang="sv-SE" dirty="0" smtClean="0"/>
              <a:t>% av kyrkans</a:t>
            </a:r>
            <a:br>
              <a:rPr lang="sv-SE" dirty="0" smtClean="0"/>
            </a:br>
            <a:r>
              <a:rPr lang="sv-SE" dirty="0" smtClean="0"/>
              <a:t>medlemmar </a:t>
            </a:r>
            <a:r>
              <a:rPr lang="sv-SE" dirty="0"/>
              <a:t>är </a:t>
            </a:r>
            <a:r>
              <a:rPr lang="sv-SE" dirty="0" smtClean="0"/>
              <a:t/>
            </a:r>
            <a:br>
              <a:rPr lang="sv-SE" dirty="0" smtClean="0"/>
            </a:br>
            <a:r>
              <a:rPr lang="sv-SE" dirty="0" smtClean="0"/>
              <a:t>35 </a:t>
            </a:r>
            <a:r>
              <a:rPr lang="sv-SE" dirty="0"/>
              <a:t>år </a:t>
            </a:r>
            <a:r>
              <a:rPr lang="sv-SE" dirty="0" smtClean="0"/>
              <a:t>eller yngre</a:t>
            </a:r>
            <a:br>
              <a:rPr lang="sv-SE" dirty="0" smtClean="0"/>
            </a:br>
            <a:r>
              <a:rPr lang="sv-SE" dirty="0" smtClean="0"/>
              <a:t> </a:t>
            </a:r>
            <a:r>
              <a:rPr lang="sv-SE" dirty="0"/>
              <a:t/>
            </a:r>
            <a:br>
              <a:rPr lang="sv-SE" dirty="0"/>
            </a:br>
            <a:endParaRPr lang="sv-SE" dirty="0"/>
          </a:p>
        </p:txBody>
      </p:sp>
      <p:sp>
        <p:nvSpPr>
          <p:cNvPr id="3" name="textruta 2"/>
          <p:cNvSpPr txBox="1"/>
          <p:nvPr/>
        </p:nvSpPr>
        <p:spPr>
          <a:xfrm>
            <a:off x="1275347" y="4692316"/>
            <a:ext cx="9724137" cy="523220"/>
          </a:xfrm>
          <a:prstGeom prst="rect">
            <a:avLst/>
          </a:prstGeom>
          <a:noFill/>
        </p:spPr>
        <p:txBody>
          <a:bodyPr wrap="none" rtlCol="0">
            <a:spAutoFit/>
          </a:bodyPr>
          <a:lstStyle/>
          <a:p>
            <a:r>
              <a:rPr lang="sv-SE" sz="2800" dirty="0"/>
              <a:t>70 procent av 22 åringarna är medlemmar i Svenska </a:t>
            </a:r>
            <a:r>
              <a:rPr lang="sv-SE" sz="2800" dirty="0" smtClean="0"/>
              <a:t>kyrkan</a:t>
            </a:r>
            <a:endParaRPr lang="sv-SE" sz="2800" dirty="0"/>
          </a:p>
        </p:txBody>
      </p:sp>
      <p:sp>
        <p:nvSpPr>
          <p:cNvPr id="4" name="Rundad rektangulär 3"/>
          <p:cNvSpPr/>
          <p:nvPr/>
        </p:nvSpPr>
        <p:spPr>
          <a:xfrm>
            <a:off x="8426547" y="1423607"/>
            <a:ext cx="3034856" cy="2140524"/>
          </a:xfrm>
          <a:prstGeom prst="wedgeRoundRectCallout">
            <a:avLst>
              <a:gd name="adj1" fmla="val -36864"/>
              <a:gd name="adj2" fmla="val 75534"/>
              <a:gd name="adj3" fmla="val 16667"/>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solidFill>
                  <a:schemeClr val="bg1"/>
                </a:solidFill>
              </a:rPr>
              <a:t>90-talisterna </a:t>
            </a:r>
          </a:p>
          <a:p>
            <a:pPr algn="ctr"/>
            <a:r>
              <a:rPr lang="sv-SE" sz="2800" dirty="0" smtClean="0">
                <a:solidFill>
                  <a:schemeClr val="bg1"/>
                </a:solidFill>
              </a:rPr>
              <a:t>är en </a:t>
            </a:r>
            <a:br>
              <a:rPr lang="sv-SE" sz="2800" dirty="0" smtClean="0">
                <a:solidFill>
                  <a:schemeClr val="bg1"/>
                </a:solidFill>
              </a:rPr>
            </a:br>
            <a:r>
              <a:rPr lang="sv-SE" sz="2800" dirty="0" smtClean="0">
                <a:solidFill>
                  <a:schemeClr val="bg1"/>
                </a:solidFill>
              </a:rPr>
              <a:t>demografisk möjlighet</a:t>
            </a:r>
            <a:endParaRPr lang="sv-SE" sz="2800" dirty="0">
              <a:solidFill>
                <a:schemeClr val="bg1"/>
              </a:solidFill>
            </a:endParaRPr>
          </a:p>
        </p:txBody>
      </p:sp>
    </p:spTree>
    <p:extLst>
      <p:ext uri="{BB962C8B-B14F-4D97-AF65-F5344CB8AC3E}">
        <p14:creationId xmlns:p14="http://schemas.microsoft.com/office/powerpoint/2010/main" val="3681896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1630" y="555632"/>
            <a:ext cx="8229600" cy="794321"/>
          </a:xfrm>
        </p:spPr>
        <p:txBody>
          <a:bodyPr>
            <a:normAutofit/>
          </a:bodyPr>
          <a:lstStyle/>
          <a:p>
            <a:r>
              <a:rPr lang="sv-SE" dirty="0" smtClean="0"/>
              <a:t>Tron grund för målgrupper</a:t>
            </a:r>
            <a:endParaRPr lang="sv-SE" dirty="0"/>
          </a:p>
        </p:txBody>
      </p:sp>
      <p:sp>
        <p:nvSpPr>
          <p:cNvPr id="3" name="Platshållare för innehåll 2"/>
          <p:cNvSpPr>
            <a:spLocks noGrp="1"/>
          </p:cNvSpPr>
          <p:nvPr>
            <p:ph idx="1"/>
          </p:nvPr>
        </p:nvSpPr>
        <p:spPr/>
        <p:txBody>
          <a:bodyPr/>
          <a:lstStyle/>
          <a:p>
            <a:pPr lvl="2"/>
            <a:endParaRPr lang="sv-SE" dirty="0" smtClean="0"/>
          </a:p>
          <a:p>
            <a:pPr lvl="2"/>
            <a:r>
              <a:rPr lang="sv-SE" dirty="0"/>
              <a:t>2</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241" r="1733" b="10547"/>
          <a:stretch/>
        </p:blipFill>
        <p:spPr bwMode="auto">
          <a:xfrm>
            <a:off x="1524000" y="1510009"/>
            <a:ext cx="9144000" cy="456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ktangel 6"/>
          <p:cNvSpPr/>
          <p:nvPr/>
        </p:nvSpPr>
        <p:spPr>
          <a:xfrm>
            <a:off x="4511826" y="2512060"/>
            <a:ext cx="3048900" cy="933902"/>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5087889" y="2660099"/>
            <a:ext cx="2357227" cy="646331"/>
          </a:xfrm>
          <a:prstGeom prst="rect">
            <a:avLst/>
          </a:prstGeom>
          <a:noFill/>
        </p:spPr>
        <p:txBody>
          <a:bodyPr wrap="square" rtlCol="0">
            <a:spAutoFit/>
          </a:bodyPr>
          <a:lstStyle/>
          <a:p>
            <a:r>
              <a:rPr lang="sv-SE" sz="3600" dirty="0"/>
              <a:t>Sökare</a:t>
            </a:r>
          </a:p>
        </p:txBody>
      </p:sp>
      <p:sp>
        <p:nvSpPr>
          <p:cNvPr id="9" name="Rektangel 8"/>
          <p:cNvSpPr/>
          <p:nvPr/>
        </p:nvSpPr>
        <p:spPr>
          <a:xfrm>
            <a:off x="7560726" y="2512060"/>
            <a:ext cx="1917176" cy="938155"/>
          </a:xfrm>
          <a:prstGeom prst="rect">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600" dirty="0"/>
              <a:t>Avstånd</a:t>
            </a:r>
          </a:p>
        </p:txBody>
      </p:sp>
      <p:sp>
        <p:nvSpPr>
          <p:cNvPr id="10" name="Rektangel 9"/>
          <p:cNvSpPr/>
          <p:nvPr/>
        </p:nvSpPr>
        <p:spPr>
          <a:xfrm>
            <a:off x="2640489" y="2516313"/>
            <a:ext cx="1871336" cy="933902"/>
          </a:xfrm>
          <a:prstGeom prst="rect">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600" dirty="0"/>
              <a:t>Troende</a:t>
            </a:r>
          </a:p>
        </p:txBody>
      </p:sp>
      <p:sp>
        <p:nvSpPr>
          <p:cNvPr id="11" name="textruta 10"/>
          <p:cNvSpPr txBox="1"/>
          <p:nvPr/>
        </p:nvSpPr>
        <p:spPr>
          <a:xfrm>
            <a:off x="2616332" y="4437378"/>
            <a:ext cx="6839888" cy="954107"/>
          </a:xfrm>
          <a:prstGeom prst="rect">
            <a:avLst/>
          </a:prstGeom>
          <a:solidFill>
            <a:schemeClr val="bg1">
              <a:alpha val="66000"/>
            </a:schemeClr>
          </a:solidFill>
          <a:ln>
            <a:noFill/>
          </a:ln>
        </p:spPr>
        <p:txBody>
          <a:bodyPr wrap="square" rtlCol="0">
            <a:spAutoFit/>
          </a:bodyPr>
          <a:lstStyle/>
          <a:p>
            <a:r>
              <a:rPr lang="sv-SE" sz="2800" dirty="0"/>
              <a:t>Sökarna har en svag eller ingen relation </a:t>
            </a:r>
          </a:p>
          <a:p>
            <a:r>
              <a:rPr lang="sv-SE" sz="2800" dirty="0"/>
              <a:t>till sin församling</a:t>
            </a:r>
          </a:p>
        </p:txBody>
      </p:sp>
      <p:sp>
        <p:nvSpPr>
          <p:cNvPr id="5" name="Rektangel 4"/>
          <p:cNvSpPr/>
          <p:nvPr/>
        </p:nvSpPr>
        <p:spPr>
          <a:xfrm>
            <a:off x="2640488" y="3590693"/>
            <a:ext cx="6815731" cy="7359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smtClean="0">
                <a:solidFill>
                  <a:schemeClr val="tx1"/>
                </a:solidFill>
              </a:rPr>
              <a:t>90-talister och yngre är en särskild grupp</a:t>
            </a:r>
            <a:endParaRPr lang="sv-SE" sz="2400" dirty="0">
              <a:solidFill>
                <a:schemeClr val="tx1"/>
              </a:solidFill>
            </a:endParaRPr>
          </a:p>
        </p:txBody>
      </p:sp>
    </p:spTree>
    <p:extLst>
      <p:ext uri="{BB962C8B-B14F-4D97-AF65-F5344CB8AC3E}">
        <p14:creationId xmlns:p14="http://schemas.microsoft.com/office/powerpoint/2010/main" val="97673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Vision för kommunikationen</a:t>
            </a:r>
            <a:endParaRPr lang="sv-SE" dirty="0"/>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0890" y="1899553"/>
            <a:ext cx="8795786" cy="3705225"/>
          </a:xfrm>
          <a:prstGeom prst="rect">
            <a:avLst/>
          </a:prstGeom>
        </p:spPr>
      </p:pic>
      <p:sp>
        <p:nvSpPr>
          <p:cNvPr id="5" name="Rektangel 4"/>
          <p:cNvSpPr/>
          <p:nvPr/>
        </p:nvSpPr>
        <p:spPr>
          <a:xfrm>
            <a:off x="1349828" y="2054375"/>
            <a:ext cx="4799045" cy="3170099"/>
          </a:xfrm>
          <a:prstGeom prst="rect">
            <a:avLst/>
          </a:prstGeom>
        </p:spPr>
        <p:txBody>
          <a:bodyPr wrap="square">
            <a:spAutoFit/>
          </a:bodyPr>
          <a:lstStyle/>
          <a:p>
            <a:r>
              <a:rPr lang="sv-SE" sz="4000" dirty="0">
                <a:solidFill>
                  <a:schemeClr val="bg1"/>
                </a:solidFill>
              </a:rPr>
              <a:t>En kyrka som människor har en positiv relation till och känner glädje över att tillhöra</a:t>
            </a:r>
            <a:endParaRPr lang="sv-SE" sz="4000" dirty="0"/>
          </a:p>
        </p:txBody>
      </p:sp>
    </p:spTree>
    <p:extLst>
      <p:ext uri="{BB962C8B-B14F-4D97-AF65-F5344CB8AC3E}">
        <p14:creationId xmlns:p14="http://schemas.microsoft.com/office/powerpoint/2010/main" val="2413670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a:xfrm>
            <a:off x="659086" y="989284"/>
            <a:ext cx="5273363" cy="4675536"/>
          </a:xfrm>
          <a:solidFill>
            <a:schemeClr val="accent4">
              <a:lumMod val="75000"/>
              <a:lumOff val="25000"/>
            </a:schemeClr>
          </a:solidFill>
        </p:spPr>
        <p:txBody>
          <a:bodyPr anchor="ctr">
            <a:normAutofit/>
          </a:bodyPr>
          <a:lstStyle/>
          <a:p>
            <a:pPr marL="0" indent="0" algn="ctr">
              <a:buNone/>
            </a:pPr>
            <a:r>
              <a:rPr lang="sv-SE" sz="5400" dirty="0" smtClean="0">
                <a:solidFill>
                  <a:schemeClr val="bg1"/>
                </a:solidFill>
              </a:rPr>
              <a:t>Gröna gruppen</a:t>
            </a:r>
          </a:p>
          <a:p>
            <a:pPr marL="0" indent="0" algn="ctr">
              <a:buNone/>
            </a:pPr>
            <a:r>
              <a:rPr lang="sv-SE" sz="5400" dirty="0" smtClean="0">
                <a:solidFill>
                  <a:schemeClr val="bg1"/>
                </a:solidFill>
              </a:rPr>
              <a:t>3.4 miljoner medlemmar</a:t>
            </a:r>
            <a:endParaRPr lang="sv-SE" sz="5400" dirty="0">
              <a:solidFill>
                <a:schemeClr val="bg1"/>
              </a:solidFill>
            </a:endParaRPr>
          </a:p>
        </p:txBody>
      </p:sp>
      <p:sp>
        <p:nvSpPr>
          <p:cNvPr id="5" name="Platshållare för innehåll 4"/>
          <p:cNvSpPr>
            <a:spLocks noGrp="1"/>
          </p:cNvSpPr>
          <p:nvPr>
            <p:ph idx="11"/>
          </p:nvPr>
        </p:nvSpPr>
        <p:spPr>
          <a:xfrm>
            <a:off x="6311590" y="1185945"/>
            <a:ext cx="5062654" cy="4403091"/>
          </a:xfrm>
        </p:spPr>
        <p:txBody>
          <a:bodyPr>
            <a:normAutofit fontScale="85000" lnSpcReduction="20000"/>
          </a:bodyPr>
          <a:lstStyle/>
          <a:p>
            <a:r>
              <a:rPr lang="sv-SE" sz="2800" dirty="0"/>
              <a:t>40% är 50-talister eller äldre </a:t>
            </a:r>
          </a:p>
          <a:p>
            <a:r>
              <a:rPr lang="sv-SE" sz="2800" dirty="0">
                <a:solidFill>
                  <a:srgbClr val="FF0000"/>
                </a:solidFill>
              </a:rPr>
              <a:t>44% mångdimensionella</a:t>
            </a:r>
          </a:p>
          <a:p>
            <a:r>
              <a:rPr lang="sv-SE" sz="2800" dirty="0"/>
              <a:t>Högre </a:t>
            </a:r>
            <a:r>
              <a:rPr lang="sv-SE" sz="2800" dirty="0" smtClean="0"/>
              <a:t>utbildningsnivå</a:t>
            </a:r>
          </a:p>
          <a:p>
            <a:r>
              <a:rPr lang="sv-SE" sz="2800" dirty="0" smtClean="0">
                <a:solidFill>
                  <a:srgbClr val="FF0000"/>
                </a:solidFill>
              </a:rPr>
              <a:t>Definierar </a:t>
            </a:r>
            <a:r>
              <a:rPr lang="sv-SE" sz="2800" dirty="0">
                <a:solidFill>
                  <a:srgbClr val="FF0000"/>
                </a:solidFill>
              </a:rPr>
              <a:t>sig i högre grad som kristna </a:t>
            </a:r>
          </a:p>
          <a:p>
            <a:r>
              <a:rPr lang="sv-SE" sz="2800" dirty="0"/>
              <a:t>Upplever i högst grad livet som </a:t>
            </a:r>
            <a:r>
              <a:rPr lang="sv-SE" sz="2800" dirty="0" smtClean="0">
                <a:solidFill>
                  <a:srgbClr val="FF0000"/>
                </a:solidFill>
              </a:rPr>
              <a:t>meningsfullt</a:t>
            </a:r>
          </a:p>
          <a:p>
            <a:r>
              <a:rPr lang="sv-SE" sz="2800" dirty="0" smtClean="0">
                <a:solidFill>
                  <a:srgbClr val="FF0000"/>
                </a:solidFill>
              </a:rPr>
              <a:t>Har gett en gåva, engagerar sig </a:t>
            </a:r>
            <a:r>
              <a:rPr lang="sv-SE" sz="2800" dirty="0" err="1" smtClean="0">
                <a:solidFill>
                  <a:srgbClr val="FF0000"/>
                </a:solidFill>
              </a:rPr>
              <a:t>ideelt</a:t>
            </a:r>
            <a:endParaRPr lang="sv-SE" sz="2800" dirty="0" smtClean="0">
              <a:solidFill>
                <a:srgbClr val="FF0000"/>
              </a:solidFill>
            </a:endParaRPr>
          </a:p>
          <a:p>
            <a:r>
              <a:rPr lang="sv-SE" sz="2800" dirty="0" smtClean="0">
                <a:solidFill>
                  <a:srgbClr val="FF0000"/>
                </a:solidFill>
              </a:rPr>
              <a:t>De äldre känner till sin församling</a:t>
            </a:r>
            <a:br>
              <a:rPr lang="sv-SE" sz="2800" dirty="0" smtClean="0">
                <a:solidFill>
                  <a:srgbClr val="FF0000"/>
                </a:solidFill>
              </a:rPr>
            </a:br>
            <a:r>
              <a:rPr lang="sv-SE" sz="2800" dirty="0" smtClean="0">
                <a:solidFill>
                  <a:srgbClr val="FF0000"/>
                </a:solidFill>
              </a:rPr>
              <a:t>90-talisterna har svag eller ingen relation med.</a:t>
            </a:r>
            <a:endParaRPr lang="sv-SE" sz="2800" dirty="0">
              <a:solidFill>
                <a:srgbClr val="FF0000"/>
              </a:solidFill>
            </a:endParaRPr>
          </a:p>
          <a:p>
            <a:pPr marL="0" indent="0">
              <a:buNone/>
            </a:pPr>
            <a:endParaRPr lang="sv-SE" dirty="0"/>
          </a:p>
        </p:txBody>
      </p:sp>
    </p:spTree>
    <p:extLst>
      <p:ext uri="{BB962C8B-B14F-4D97-AF65-F5344CB8AC3E}">
        <p14:creationId xmlns:p14="http://schemas.microsoft.com/office/powerpoint/2010/main" val="3439407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a:xfrm>
            <a:off x="659086" y="989284"/>
            <a:ext cx="5273363" cy="4675536"/>
          </a:xfrm>
          <a:solidFill>
            <a:srgbClr val="FFC000"/>
          </a:solidFill>
        </p:spPr>
        <p:txBody>
          <a:bodyPr anchor="ctr">
            <a:normAutofit/>
          </a:bodyPr>
          <a:lstStyle/>
          <a:p>
            <a:pPr marL="0" indent="0" algn="ctr">
              <a:buNone/>
            </a:pPr>
            <a:r>
              <a:rPr lang="sv-SE" sz="5400" dirty="0" smtClean="0">
                <a:solidFill>
                  <a:schemeClr val="bg1"/>
                </a:solidFill>
              </a:rPr>
              <a:t>Gula gruppen</a:t>
            </a:r>
          </a:p>
          <a:p>
            <a:pPr marL="0" indent="0" algn="ctr">
              <a:buNone/>
            </a:pPr>
            <a:r>
              <a:rPr lang="sv-SE" sz="5400" dirty="0">
                <a:solidFill>
                  <a:schemeClr val="bg1"/>
                </a:solidFill>
              </a:rPr>
              <a:t>1</a:t>
            </a:r>
            <a:r>
              <a:rPr lang="sv-SE" sz="5400" dirty="0" smtClean="0">
                <a:solidFill>
                  <a:schemeClr val="bg1"/>
                </a:solidFill>
              </a:rPr>
              <a:t>.4 miljoner medlemmar</a:t>
            </a:r>
            <a:endParaRPr lang="sv-SE" sz="5400" dirty="0">
              <a:solidFill>
                <a:schemeClr val="bg1"/>
              </a:solidFill>
            </a:endParaRPr>
          </a:p>
        </p:txBody>
      </p:sp>
      <p:sp>
        <p:nvSpPr>
          <p:cNvPr id="5" name="Platshållare för innehåll 4"/>
          <p:cNvSpPr>
            <a:spLocks noGrp="1"/>
          </p:cNvSpPr>
          <p:nvPr>
            <p:ph idx="11"/>
          </p:nvPr>
        </p:nvSpPr>
        <p:spPr>
          <a:xfrm>
            <a:off x="6311590" y="1185946"/>
            <a:ext cx="5062654" cy="4282212"/>
          </a:xfrm>
        </p:spPr>
        <p:txBody>
          <a:bodyPr>
            <a:normAutofit fontScale="92500" lnSpcReduction="10000"/>
          </a:bodyPr>
          <a:lstStyle/>
          <a:p>
            <a:r>
              <a:rPr lang="sv-SE" sz="2800" dirty="0" smtClean="0"/>
              <a:t>25% </a:t>
            </a:r>
            <a:r>
              <a:rPr lang="sv-SE" sz="2800" dirty="0"/>
              <a:t>är </a:t>
            </a:r>
            <a:r>
              <a:rPr lang="sv-SE" sz="2800" dirty="0" smtClean="0"/>
              <a:t>90-talister </a:t>
            </a:r>
          </a:p>
          <a:p>
            <a:r>
              <a:rPr lang="sv-SE" sz="2800" dirty="0"/>
              <a:t>Med av tradition och svenskhet, </a:t>
            </a:r>
            <a:r>
              <a:rPr lang="sv-SE" sz="2800" dirty="0">
                <a:solidFill>
                  <a:srgbClr val="FF0000"/>
                </a:solidFill>
              </a:rPr>
              <a:t>saknar argument</a:t>
            </a:r>
          </a:p>
          <a:p>
            <a:r>
              <a:rPr lang="sv-SE" sz="2800" dirty="0"/>
              <a:t>Relativt låg utbildningsnivå</a:t>
            </a:r>
          </a:p>
          <a:p>
            <a:r>
              <a:rPr lang="sv-SE" sz="2800" dirty="0"/>
              <a:t>Definierar sig i lägre grad som kristna </a:t>
            </a:r>
          </a:p>
          <a:p>
            <a:r>
              <a:rPr lang="sv-SE" sz="2800" dirty="0">
                <a:solidFill>
                  <a:srgbClr val="FF0000"/>
                </a:solidFill>
              </a:rPr>
              <a:t>Upplever i lägst grad livet som meningsfullt</a:t>
            </a:r>
          </a:p>
          <a:p>
            <a:r>
              <a:rPr lang="sv-SE" sz="2800" dirty="0"/>
              <a:t>1/5 har inte besökt eller mött kyrkan senaste året.</a:t>
            </a:r>
          </a:p>
          <a:p>
            <a:pPr marL="0" indent="0">
              <a:buNone/>
            </a:pPr>
            <a:endParaRPr lang="sv-SE" dirty="0"/>
          </a:p>
        </p:txBody>
      </p:sp>
      <p:sp>
        <p:nvSpPr>
          <p:cNvPr id="2" name="textruta 1"/>
          <p:cNvSpPr txBox="1"/>
          <p:nvPr/>
        </p:nvSpPr>
        <p:spPr>
          <a:xfrm>
            <a:off x="659085" y="5876693"/>
            <a:ext cx="4726954" cy="646331"/>
          </a:xfrm>
          <a:prstGeom prst="rect">
            <a:avLst/>
          </a:prstGeom>
          <a:noFill/>
        </p:spPr>
        <p:txBody>
          <a:bodyPr wrap="square" rtlCol="0">
            <a:spAutoFit/>
          </a:bodyPr>
          <a:lstStyle/>
          <a:p>
            <a:r>
              <a:rPr lang="sv-SE" dirty="0"/>
              <a:t>2.2 miljoner människor i Sverige</a:t>
            </a:r>
          </a:p>
          <a:p>
            <a:endParaRPr lang="sv-SE" dirty="0"/>
          </a:p>
        </p:txBody>
      </p:sp>
    </p:spTree>
    <p:extLst>
      <p:ext uri="{BB962C8B-B14F-4D97-AF65-F5344CB8AC3E}">
        <p14:creationId xmlns:p14="http://schemas.microsoft.com/office/powerpoint/2010/main" val="3759027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a:xfrm>
            <a:off x="659086" y="989284"/>
            <a:ext cx="5273363" cy="4675536"/>
          </a:xfrm>
          <a:solidFill>
            <a:srgbClr val="FF0000"/>
          </a:solidFill>
        </p:spPr>
        <p:txBody>
          <a:bodyPr anchor="ctr">
            <a:normAutofit/>
          </a:bodyPr>
          <a:lstStyle/>
          <a:p>
            <a:pPr marL="0" indent="0" algn="ctr">
              <a:buNone/>
            </a:pPr>
            <a:r>
              <a:rPr lang="sv-SE" sz="5400" dirty="0" smtClean="0">
                <a:solidFill>
                  <a:schemeClr val="bg1"/>
                </a:solidFill>
              </a:rPr>
              <a:t>Röda gruppen</a:t>
            </a:r>
          </a:p>
          <a:p>
            <a:pPr marL="0" indent="0" algn="ctr">
              <a:buNone/>
            </a:pPr>
            <a:r>
              <a:rPr lang="sv-SE" sz="5400" dirty="0">
                <a:solidFill>
                  <a:schemeClr val="bg1"/>
                </a:solidFill>
              </a:rPr>
              <a:t>1</a:t>
            </a:r>
            <a:r>
              <a:rPr lang="sv-SE" sz="5400" dirty="0" smtClean="0">
                <a:solidFill>
                  <a:schemeClr val="bg1"/>
                </a:solidFill>
              </a:rPr>
              <a:t>.4 miljoner medlemmar</a:t>
            </a:r>
            <a:endParaRPr lang="sv-SE" sz="5400" dirty="0">
              <a:solidFill>
                <a:schemeClr val="bg1"/>
              </a:solidFill>
            </a:endParaRPr>
          </a:p>
        </p:txBody>
      </p:sp>
      <p:sp>
        <p:nvSpPr>
          <p:cNvPr id="5" name="Platshållare för innehåll 4"/>
          <p:cNvSpPr>
            <a:spLocks noGrp="1"/>
          </p:cNvSpPr>
          <p:nvPr>
            <p:ph idx="11"/>
          </p:nvPr>
        </p:nvSpPr>
        <p:spPr>
          <a:xfrm>
            <a:off x="6311590" y="1185946"/>
            <a:ext cx="5062654" cy="4282212"/>
          </a:xfrm>
        </p:spPr>
        <p:txBody>
          <a:bodyPr>
            <a:normAutofit/>
          </a:bodyPr>
          <a:lstStyle/>
          <a:p>
            <a:r>
              <a:rPr lang="sv-SE" sz="2800" dirty="0" smtClean="0"/>
              <a:t>25% </a:t>
            </a:r>
            <a:r>
              <a:rPr lang="sv-SE" sz="2800" dirty="0"/>
              <a:t>är </a:t>
            </a:r>
            <a:r>
              <a:rPr lang="sv-SE" sz="2800" dirty="0" smtClean="0"/>
              <a:t>90-talister män</a:t>
            </a:r>
          </a:p>
          <a:p>
            <a:r>
              <a:rPr lang="sv-SE" sz="2800" dirty="0"/>
              <a:t>Med av tradition och svenskhet, </a:t>
            </a:r>
            <a:r>
              <a:rPr lang="sv-SE" sz="2800" dirty="0" smtClean="0"/>
              <a:t>för att kyrkan ändå behövs</a:t>
            </a:r>
            <a:endParaRPr lang="sv-SE" sz="2800" dirty="0">
              <a:solidFill>
                <a:srgbClr val="FF0000"/>
              </a:solidFill>
            </a:endParaRPr>
          </a:p>
          <a:p>
            <a:r>
              <a:rPr lang="sv-SE" sz="2800" dirty="0" smtClean="0"/>
              <a:t>Högre utbildningsnivå</a:t>
            </a:r>
            <a:endParaRPr lang="sv-SE" dirty="0" smtClean="0"/>
          </a:p>
          <a:p>
            <a:r>
              <a:rPr lang="sv-SE" sz="2800" dirty="0" smtClean="0"/>
              <a:t>Tror inte på Gud eller någon högre makt</a:t>
            </a:r>
          </a:p>
        </p:txBody>
      </p:sp>
    </p:spTree>
    <p:extLst>
      <p:ext uri="{BB962C8B-B14F-4D97-AF65-F5344CB8AC3E}">
        <p14:creationId xmlns:p14="http://schemas.microsoft.com/office/powerpoint/2010/main" val="1349053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idx="1"/>
            <p:extLst>
              <p:ext uri="{D42A27DB-BD31-4B8C-83A1-F6EECF244321}">
                <p14:modId xmlns:p14="http://schemas.microsoft.com/office/powerpoint/2010/main" val="2158507041"/>
              </p:ext>
            </p:extLst>
          </p:nvPr>
        </p:nvGraphicFramePr>
        <p:xfrm>
          <a:off x="1480930" y="1709530"/>
          <a:ext cx="8239216" cy="4555746"/>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p:cNvSpPr>
            <a:spLocks noGrp="1"/>
          </p:cNvSpPr>
          <p:nvPr>
            <p:ph type="title"/>
          </p:nvPr>
        </p:nvSpPr>
        <p:spPr>
          <a:xfrm>
            <a:off x="1160890" y="460792"/>
            <a:ext cx="10192909" cy="1248738"/>
          </a:xfrm>
        </p:spPr>
        <p:txBody>
          <a:bodyPr>
            <a:normAutofit/>
          </a:bodyPr>
          <a:lstStyle/>
          <a:p>
            <a:r>
              <a:rPr lang="sv-SE" dirty="0" smtClean="0">
                <a:solidFill>
                  <a:schemeClr val="tx1"/>
                </a:solidFill>
              </a:rPr>
              <a:t>Hur är din relation till kyrkan?</a:t>
            </a:r>
            <a:endParaRPr lang="sv-SE" dirty="0">
              <a:solidFill>
                <a:schemeClr val="tx1"/>
              </a:solidFill>
            </a:endParaRPr>
          </a:p>
        </p:txBody>
      </p:sp>
    </p:spTree>
    <p:extLst>
      <p:ext uri="{BB962C8B-B14F-4D97-AF65-F5344CB8AC3E}">
        <p14:creationId xmlns:p14="http://schemas.microsoft.com/office/powerpoint/2010/main" val="210359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399579" y="429295"/>
            <a:ext cx="9829665" cy="1248738"/>
          </a:xfrm>
        </p:spPr>
        <p:txBody>
          <a:bodyPr>
            <a:normAutofit/>
          </a:bodyPr>
          <a:lstStyle/>
          <a:p>
            <a:r>
              <a:rPr lang="sv-SE" dirty="0" smtClean="0"/>
              <a:t>Hur är det egentligen?</a:t>
            </a:r>
            <a:endParaRPr lang="sv-SE" dirty="0"/>
          </a:p>
        </p:txBody>
      </p:sp>
      <p:sp>
        <p:nvSpPr>
          <p:cNvPr id="6" name="Platshållare för innehåll 5"/>
          <p:cNvSpPr>
            <a:spLocks noGrp="1"/>
          </p:cNvSpPr>
          <p:nvPr>
            <p:ph sz="half" idx="1"/>
          </p:nvPr>
        </p:nvSpPr>
        <p:spPr/>
        <p:txBody>
          <a:bodyPr>
            <a:normAutofit/>
          </a:bodyPr>
          <a:lstStyle/>
          <a:p>
            <a:pPr marL="0" indent="0">
              <a:buNone/>
            </a:pPr>
            <a:r>
              <a:rPr lang="sv-SE" sz="9600" dirty="0"/>
              <a:t/>
            </a:r>
            <a:br>
              <a:rPr lang="sv-SE" sz="9600" dirty="0"/>
            </a:br>
            <a:r>
              <a:rPr lang="sv-SE" sz="9600" dirty="0"/>
              <a:t>  1/5</a:t>
            </a:r>
          </a:p>
        </p:txBody>
      </p:sp>
      <p:sp>
        <p:nvSpPr>
          <p:cNvPr id="7" name="Platshållare för innehåll 6"/>
          <p:cNvSpPr>
            <a:spLocks noGrp="1"/>
          </p:cNvSpPr>
          <p:nvPr>
            <p:ph sz="half" idx="4294967295"/>
          </p:nvPr>
        </p:nvSpPr>
        <p:spPr>
          <a:xfrm>
            <a:off x="5569653" y="1765545"/>
            <a:ext cx="5420902" cy="4335021"/>
          </a:xfrm>
          <a:prstGeom prst="rect">
            <a:avLst/>
          </a:prstGeom>
        </p:spPr>
        <p:txBody>
          <a:bodyPr anchor="ctr">
            <a:normAutofit lnSpcReduction="10000"/>
          </a:bodyPr>
          <a:lstStyle/>
          <a:p>
            <a:pPr marL="0" indent="0">
              <a:buNone/>
            </a:pPr>
            <a:r>
              <a:rPr lang="sv-SE" sz="3200" dirty="0" smtClean="0"/>
              <a:t>”Hej</a:t>
            </a:r>
            <a:r>
              <a:rPr lang="sv-SE" sz="3200" dirty="0"/>
              <a:t>!</a:t>
            </a:r>
            <a:r>
              <a:rPr lang="sv-SE" sz="3200" dirty="0" smtClean="0"/>
              <a:t/>
            </a:r>
            <a:br>
              <a:rPr lang="sv-SE" sz="3200" dirty="0" smtClean="0"/>
            </a:br>
            <a:r>
              <a:rPr lang="sv-SE" sz="3200" dirty="0" smtClean="0"/>
              <a:t>Jag är medlem och gick förbi en kyrka där det stod välkommen in. </a:t>
            </a:r>
          </a:p>
          <a:p>
            <a:pPr marL="0" indent="0">
              <a:buNone/>
            </a:pPr>
            <a:r>
              <a:rPr lang="sv-SE" sz="3200" dirty="0" smtClean="0"/>
              <a:t>Dörren stod öppen.</a:t>
            </a:r>
          </a:p>
          <a:p>
            <a:pPr marL="0" indent="0">
              <a:buNone/>
            </a:pPr>
            <a:r>
              <a:rPr lang="sv-SE" sz="3200" dirty="0" smtClean="0"/>
              <a:t>– Jag ville gå in, men visste inte om jag fick. </a:t>
            </a:r>
          </a:p>
          <a:p>
            <a:pPr marL="0" indent="0">
              <a:buNone/>
            </a:pPr>
            <a:r>
              <a:rPr lang="sv-SE" sz="3200" dirty="0" smtClean="0"/>
              <a:t>Får man det?”</a:t>
            </a:r>
            <a:endParaRPr lang="sv-SE"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579" y="1628799"/>
            <a:ext cx="393138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7"/>
          <p:cNvSpPr txBox="1"/>
          <p:nvPr/>
        </p:nvSpPr>
        <p:spPr>
          <a:xfrm>
            <a:off x="3719736" y="2852937"/>
            <a:ext cx="2088232" cy="3108543"/>
          </a:xfrm>
          <a:prstGeom prst="rect">
            <a:avLst/>
          </a:prstGeom>
          <a:noFill/>
        </p:spPr>
        <p:txBody>
          <a:bodyPr wrap="square" rtlCol="0">
            <a:spAutoFit/>
          </a:bodyPr>
          <a:lstStyle/>
          <a:p>
            <a:r>
              <a:rPr lang="sv-SE" sz="2800" dirty="0">
                <a:solidFill>
                  <a:schemeClr val="bg1"/>
                </a:solidFill>
              </a:rPr>
              <a:t>20 % Öppen</a:t>
            </a:r>
          </a:p>
          <a:p>
            <a:r>
              <a:rPr lang="sv-SE" sz="2800" dirty="0">
                <a:solidFill>
                  <a:schemeClr val="bg1"/>
                </a:solidFill>
              </a:rPr>
              <a:t>för alla?</a:t>
            </a:r>
          </a:p>
          <a:p>
            <a:endParaRPr lang="sv-SE" sz="2800" dirty="0">
              <a:solidFill>
                <a:schemeClr val="bg1"/>
              </a:solidFill>
            </a:endParaRPr>
          </a:p>
          <a:p>
            <a:r>
              <a:rPr lang="sv-SE" sz="2800" dirty="0">
                <a:solidFill>
                  <a:schemeClr val="bg1"/>
                </a:solidFill>
              </a:rPr>
              <a:t>30 % Gemen-skap?</a:t>
            </a:r>
          </a:p>
        </p:txBody>
      </p:sp>
    </p:spTree>
    <p:extLst>
      <p:ext uri="{BB962C8B-B14F-4D97-AF65-F5344CB8AC3E}">
        <p14:creationId xmlns:p14="http://schemas.microsoft.com/office/powerpoint/2010/main" val="4569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75521" y="1201303"/>
            <a:ext cx="8412383" cy="1008112"/>
          </a:xfrm>
        </p:spPr>
        <p:txBody>
          <a:bodyPr>
            <a:normAutofit/>
          </a:bodyPr>
          <a:lstStyle/>
          <a:p>
            <a:r>
              <a:rPr lang="sv-SE" dirty="0" smtClean="0"/>
              <a:t>Starka samband!</a:t>
            </a:r>
            <a:endParaRPr lang="sv-SE" dirty="0"/>
          </a:p>
        </p:txBody>
      </p:sp>
      <p:grpSp>
        <p:nvGrpSpPr>
          <p:cNvPr id="5" name="Grupp 4"/>
          <p:cNvGrpSpPr/>
          <p:nvPr/>
        </p:nvGrpSpPr>
        <p:grpSpPr>
          <a:xfrm>
            <a:off x="1919536" y="2671707"/>
            <a:ext cx="8064896" cy="2893839"/>
            <a:chOff x="-840497" y="1757615"/>
            <a:chExt cx="8064896" cy="2893839"/>
          </a:xfrm>
        </p:grpSpPr>
        <p:sp>
          <p:nvSpPr>
            <p:cNvPr id="6" name="Frihandsfigur 5"/>
            <p:cNvSpPr/>
            <p:nvPr/>
          </p:nvSpPr>
          <p:spPr>
            <a:xfrm>
              <a:off x="-840497" y="1757615"/>
              <a:ext cx="2652399" cy="2893839"/>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F0000"/>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557" tIns="92557" rIns="92557" bIns="92557" numCol="1" spcCol="1270" anchor="ctr" anchorCtr="0">
              <a:noAutofit/>
            </a:bodyPr>
            <a:lstStyle/>
            <a:p>
              <a:pPr marL="285750" indent="-285750" defTabSz="755650">
                <a:lnSpc>
                  <a:spcPct val="90000"/>
                </a:lnSpc>
                <a:spcBef>
                  <a:spcPct val="0"/>
                </a:spcBef>
                <a:spcAft>
                  <a:spcPct val="35000"/>
                </a:spcAft>
                <a:buFont typeface="Arial" pitchFamily="34" charset="0"/>
                <a:buChar char="•"/>
              </a:pPr>
              <a:r>
                <a:rPr lang="sv-SE" dirty="0"/>
                <a:t>Sätter ord på det som är viktigt för mig</a:t>
              </a:r>
            </a:p>
            <a:p>
              <a:pPr marL="285750" indent="-285750" defTabSz="755650">
                <a:lnSpc>
                  <a:spcPct val="90000"/>
                </a:lnSpc>
                <a:spcBef>
                  <a:spcPct val="0"/>
                </a:spcBef>
                <a:spcAft>
                  <a:spcPct val="35000"/>
                </a:spcAft>
                <a:buFont typeface="Arial" pitchFamily="34" charset="0"/>
                <a:buChar char="•"/>
              </a:pPr>
              <a:r>
                <a:rPr lang="sv-SE" dirty="0"/>
                <a:t>Finns där för mig vid viktiga livshändelser</a:t>
              </a:r>
            </a:p>
            <a:p>
              <a:pPr marL="285750" indent="-285750" defTabSz="755650">
                <a:lnSpc>
                  <a:spcPct val="90000"/>
                </a:lnSpc>
                <a:spcBef>
                  <a:spcPct val="0"/>
                </a:spcBef>
                <a:spcAft>
                  <a:spcPct val="35000"/>
                </a:spcAft>
                <a:buFont typeface="Arial" pitchFamily="34" charset="0"/>
                <a:buChar char="•"/>
              </a:pPr>
              <a:r>
                <a:rPr lang="sv-SE" dirty="0"/>
                <a:t>Hjälper människor att själva förändra sina liv</a:t>
              </a:r>
            </a:p>
            <a:p>
              <a:pPr marL="285750" indent="-285750" defTabSz="755650">
                <a:lnSpc>
                  <a:spcPct val="90000"/>
                </a:lnSpc>
                <a:spcBef>
                  <a:spcPct val="0"/>
                </a:spcBef>
                <a:spcAft>
                  <a:spcPct val="35000"/>
                </a:spcAft>
                <a:buFont typeface="Arial" pitchFamily="34" charset="0"/>
                <a:buChar char="•"/>
              </a:pPr>
              <a:r>
                <a:rPr lang="sv-SE" dirty="0"/>
                <a:t>Fyller en viktig funktion i samhället</a:t>
              </a:r>
              <a:endParaRPr lang="sv-SE" sz="2400" dirty="0"/>
            </a:p>
          </p:txBody>
        </p:sp>
        <p:sp>
          <p:nvSpPr>
            <p:cNvPr id="9" name="Frihandsfigur 8"/>
            <p:cNvSpPr/>
            <p:nvPr/>
          </p:nvSpPr>
          <p:spPr>
            <a:xfrm>
              <a:off x="2259752" y="3324909"/>
              <a:ext cx="2292359" cy="1326545"/>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F6600"/>
            </a:solidFill>
            <a:ln>
              <a:noFill/>
            </a:ln>
          </p:spPr>
          <p:style>
            <a:lnRef idx="2">
              <a:schemeClr val="lt1">
                <a:hueOff val="0"/>
                <a:satOff val="0"/>
                <a:lumOff val="0"/>
                <a:alphaOff val="0"/>
              </a:schemeClr>
            </a:lnRef>
            <a:fillRef idx="1">
              <a:scrgbClr r="0" g="0" b="0"/>
            </a:fillRef>
            <a:effectRef idx="0">
              <a:schemeClr val="accent2">
                <a:hueOff val="-5119206"/>
                <a:satOff val="-10211"/>
                <a:lumOff val="1111"/>
                <a:alphaOff val="0"/>
              </a:schemeClr>
            </a:effectRef>
            <a:fontRef idx="minor">
              <a:schemeClr val="lt1"/>
            </a:fontRef>
          </p:style>
          <p:txBody>
            <a:bodyPr spcFirstLastPara="0" vert="horz" wrap="square" lIns="92557" tIns="92557" rIns="92557" bIns="92557" numCol="1" spcCol="1270" anchor="ctr" anchorCtr="0">
              <a:noAutofit/>
            </a:bodyPr>
            <a:lstStyle/>
            <a:p>
              <a:pPr algn="ctr" defTabSz="755650">
                <a:lnSpc>
                  <a:spcPct val="90000"/>
                </a:lnSpc>
                <a:spcBef>
                  <a:spcPct val="0"/>
                </a:spcBef>
                <a:spcAft>
                  <a:spcPct val="35000"/>
                </a:spcAft>
              </a:pPr>
              <a:r>
                <a:rPr lang="sv-SE" sz="2400" dirty="0"/>
                <a:t>Samhällsnytta</a:t>
              </a:r>
            </a:p>
          </p:txBody>
        </p:sp>
        <p:sp>
          <p:nvSpPr>
            <p:cNvPr id="11" name="Frihandsfigur 10"/>
            <p:cNvSpPr/>
            <p:nvPr/>
          </p:nvSpPr>
          <p:spPr>
            <a:xfrm>
              <a:off x="2246804" y="1757615"/>
              <a:ext cx="2292359" cy="1326545"/>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10238413"/>
                <a:satOff val="-20423"/>
                <a:lumOff val="2223"/>
                <a:alphaOff val="0"/>
              </a:schemeClr>
            </a:effectRef>
            <a:fontRef idx="minor">
              <a:schemeClr val="lt1"/>
            </a:fontRef>
          </p:style>
          <p:txBody>
            <a:bodyPr spcFirstLastPara="0" vert="horz" wrap="square" lIns="92557" tIns="92557" rIns="92557" bIns="92557" numCol="1" spcCol="1270" anchor="ctr" anchorCtr="0">
              <a:noAutofit/>
            </a:bodyPr>
            <a:lstStyle/>
            <a:p>
              <a:pPr algn="ctr" defTabSz="755650">
                <a:lnSpc>
                  <a:spcPct val="90000"/>
                </a:lnSpc>
                <a:spcBef>
                  <a:spcPct val="0"/>
                </a:spcBef>
                <a:spcAft>
                  <a:spcPct val="35000"/>
                </a:spcAft>
              </a:pPr>
              <a:r>
                <a:rPr lang="sv-SE" sz="2400" dirty="0"/>
                <a:t>Relevans</a:t>
              </a:r>
            </a:p>
          </p:txBody>
        </p:sp>
        <p:sp>
          <p:nvSpPr>
            <p:cNvPr id="13" name="Frihandsfigur 12"/>
            <p:cNvSpPr/>
            <p:nvPr/>
          </p:nvSpPr>
          <p:spPr>
            <a:xfrm>
              <a:off x="4932040" y="2420888"/>
              <a:ext cx="2292359" cy="1326545"/>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33CC33"/>
            </a:solidFill>
            <a:ln>
              <a:noFill/>
            </a:ln>
          </p:spPr>
          <p:style>
            <a:lnRef idx="2">
              <a:schemeClr val="lt1">
                <a:hueOff val="0"/>
                <a:satOff val="0"/>
                <a:lumOff val="0"/>
                <a:alphaOff val="0"/>
              </a:schemeClr>
            </a:lnRef>
            <a:fillRef idx="1">
              <a:scrgbClr r="0" g="0" b="0"/>
            </a:fillRef>
            <a:effectRef idx="0">
              <a:schemeClr val="accent2">
                <a:hueOff val="-15357619"/>
                <a:satOff val="-30634"/>
                <a:lumOff val="3334"/>
                <a:alphaOff val="0"/>
              </a:schemeClr>
            </a:effectRef>
            <a:fontRef idx="minor">
              <a:schemeClr val="lt1"/>
            </a:fontRef>
          </p:style>
          <p:txBody>
            <a:bodyPr spcFirstLastPara="0" vert="horz" wrap="square" lIns="92557" tIns="92557" rIns="92557" bIns="92557" numCol="1" spcCol="1270" anchor="ctr" anchorCtr="0">
              <a:noAutofit/>
            </a:bodyPr>
            <a:lstStyle/>
            <a:p>
              <a:pPr algn="ctr" defTabSz="755650">
                <a:lnSpc>
                  <a:spcPct val="90000"/>
                </a:lnSpc>
                <a:spcBef>
                  <a:spcPct val="0"/>
                </a:spcBef>
                <a:spcAft>
                  <a:spcPct val="35000"/>
                </a:spcAft>
              </a:pPr>
              <a:r>
                <a:rPr lang="sv-SE" sz="2400" dirty="0"/>
                <a:t>Vision</a:t>
              </a:r>
            </a:p>
            <a:p>
              <a:pPr algn="ctr" defTabSz="755650">
                <a:lnSpc>
                  <a:spcPct val="90000"/>
                </a:lnSpc>
                <a:spcBef>
                  <a:spcPct val="0"/>
                </a:spcBef>
                <a:spcAft>
                  <a:spcPct val="35000"/>
                </a:spcAft>
              </a:pPr>
              <a:r>
                <a:rPr lang="sv-SE" sz="2400" dirty="0"/>
                <a:t>Kärnvärden</a:t>
              </a:r>
            </a:p>
          </p:txBody>
        </p:sp>
      </p:grpSp>
      <p:sp>
        <p:nvSpPr>
          <p:cNvPr id="14" name="Höger 13"/>
          <p:cNvSpPr/>
          <p:nvPr/>
        </p:nvSpPr>
        <p:spPr>
          <a:xfrm>
            <a:off x="4641776" y="3895486"/>
            <a:ext cx="288032" cy="31914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Höger 14"/>
          <p:cNvSpPr/>
          <p:nvPr/>
        </p:nvSpPr>
        <p:spPr>
          <a:xfrm>
            <a:off x="7320136" y="3849528"/>
            <a:ext cx="288032" cy="31914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Hjärta 2"/>
          <p:cNvSpPr/>
          <p:nvPr/>
        </p:nvSpPr>
        <p:spPr>
          <a:xfrm>
            <a:off x="7608168" y="548680"/>
            <a:ext cx="2405592" cy="2376264"/>
          </a:xfrm>
          <a:prstGeom prst="hear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a:p>
            <a:pPr algn="ctr"/>
            <a:endParaRPr lang="sv-SE" dirty="0"/>
          </a:p>
          <a:p>
            <a:pPr algn="ctr"/>
            <a:r>
              <a:rPr lang="sv-SE" sz="2000" dirty="0"/>
              <a:t>Hjälper mig att utveckla min kristna tro</a:t>
            </a:r>
          </a:p>
          <a:p>
            <a:pPr algn="ctr"/>
            <a:endParaRPr lang="sv-SE" dirty="0"/>
          </a:p>
        </p:txBody>
      </p:sp>
    </p:spTree>
    <p:extLst>
      <p:ext uri="{BB962C8B-B14F-4D97-AF65-F5344CB8AC3E}">
        <p14:creationId xmlns:p14="http://schemas.microsoft.com/office/powerpoint/2010/main" val="402391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890" y="370014"/>
            <a:ext cx="10192909" cy="1248738"/>
          </a:xfrm>
        </p:spPr>
        <p:txBody>
          <a:bodyPr/>
          <a:lstStyle/>
          <a:p>
            <a:r>
              <a:rPr lang="sv-SE" dirty="0" smtClean="0"/>
              <a:t/>
            </a:r>
            <a:br>
              <a:rPr lang="sv-SE" dirty="0" smtClean="0"/>
            </a:br>
            <a:r>
              <a:rPr lang="sv-SE" sz="6000" dirty="0" smtClean="0"/>
              <a:t>Attribut</a:t>
            </a:r>
            <a:endParaRPr lang="sv-SE" sz="6000" dirty="0"/>
          </a:p>
        </p:txBody>
      </p:sp>
      <p:sp>
        <p:nvSpPr>
          <p:cNvPr id="3" name="Platshållare för innehåll 2"/>
          <p:cNvSpPr>
            <a:spLocks noGrp="1"/>
          </p:cNvSpPr>
          <p:nvPr>
            <p:ph idx="1"/>
          </p:nvPr>
        </p:nvSpPr>
        <p:spPr/>
        <p:txBody>
          <a:bodyPr>
            <a:normAutofit/>
          </a:bodyPr>
          <a:lstStyle/>
          <a:p>
            <a:pPr marL="0" indent="0">
              <a:buNone/>
            </a:pPr>
            <a:r>
              <a:rPr lang="sv-SE" dirty="0"/>
              <a:t/>
            </a:r>
            <a:br>
              <a:rPr lang="sv-SE" dirty="0"/>
            </a:b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p:txBody>
      </p:sp>
      <p:sp>
        <p:nvSpPr>
          <p:cNvPr id="8" name="Frihandsfigur 7"/>
          <p:cNvSpPr/>
          <p:nvPr/>
        </p:nvSpPr>
        <p:spPr>
          <a:xfrm>
            <a:off x="4671612" y="743440"/>
            <a:ext cx="2292359" cy="1326545"/>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FC000"/>
          </a:solidFill>
          <a:ln>
            <a:noFill/>
          </a:ln>
        </p:spPr>
        <p:style>
          <a:lnRef idx="2">
            <a:schemeClr val="lt1">
              <a:hueOff val="0"/>
              <a:satOff val="0"/>
              <a:lumOff val="0"/>
              <a:alphaOff val="0"/>
            </a:schemeClr>
          </a:lnRef>
          <a:fillRef idx="1">
            <a:scrgbClr r="0" g="0" b="0"/>
          </a:fillRef>
          <a:effectRef idx="0">
            <a:schemeClr val="accent2">
              <a:hueOff val="-10238413"/>
              <a:satOff val="-20423"/>
              <a:lumOff val="2223"/>
              <a:alphaOff val="0"/>
            </a:schemeClr>
          </a:effectRef>
          <a:fontRef idx="minor">
            <a:schemeClr val="lt1"/>
          </a:fontRef>
        </p:style>
        <p:txBody>
          <a:bodyPr spcFirstLastPara="0" vert="horz" wrap="square" lIns="92557" tIns="92557" rIns="92557" bIns="92557" numCol="1" spcCol="1270" anchor="ctr" anchorCtr="0">
            <a:noAutofit/>
          </a:bodyPr>
          <a:lstStyle/>
          <a:p>
            <a:pPr algn="ctr" defTabSz="755650">
              <a:lnSpc>
                <a:spcPct val="90000"/>
              </a:lnSpc>
              <a:spcBef>
                <a:spcPct val="0"/>
              </a:spcBef>
              <a:spcAft>
                <a:spcPct val="35000"/>
              </a:spcAft>
            </a:pPr>
            <a:r>
              <a:rPr lang="sv-SE" sz="2400" dirty="0"/>
              <a:t>Relevans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5" y="3223068"/>
            <a:ext cx="12203730" cy="1605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161" y="4744511"/>
            <a:ext cx="3474302" cy="47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ihandsfigur 11"/>
          <p:cNvSpPr/>
          <p:nvPr/>
        </p:nvSpPr>
        <p:spPr>
          <a:xfrm>
            <a:off x="7392145" y="729257"/>
            <a:ext cx="2292359" cy="1326545"/>
          </a:xfrm>
          <a:custGeom>
            <a:avLst/>
            <a:gdLst>
              <a:gd name="connsiteX0" fmla="*/ 0 w 1581224"/>
              <a:gd name="connsiteY0" fmla="*/ 94873 h 948734"/>
              <a:gd name="connsiteX1" fmla="*/ 94873 w 1581224"/>
              <a:gd name="connsiteY1" fmla="*/ 0 h 948734"/>
              <a:gd name="connsiteX2" fmla="*/ 1486351 w 1581224"/>
              <a:gd name="connsiteY2" fmla="*/ 0 h 948734"/>
              <a:gd name="connsiteX3" fmla="*/ 1581224 w 1581224"/>
              <a:gd name="connsiteY3" fmla="*/ 94873 h 948734"/>
              <a:gd name="connsiteX4" fmla="*/ 1581224 w 1581224"/>
              <a:gd name="connsiteY4" fmla="*/ 853861 h 948734"/>
              <a:gd name="connsiteX5" fmla="*/ 1486351 w 1581224"/>
              <a:gd name="connsiteY5" fmla="*/ 948734 h 948734"/>
              <a:gd name="connsiteX6" fmla="*/ 94873 w 1581224"/>
              <a:gd name="connsiteY6" fmla="*/ 948734 h 948734"/>
              <a:gd name="connsiteX7" fmla="*/ 0 w 1581224"/>
              <a:gd name="connsiteY7" fmla="*/ 853861 h 948734"/>
              <a:gd name="connsiteX8" fmla="*/ 0 w 1581224"/>
              <a:gd name="connsiteY8" fmla="*/ 94873 h 94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224" h="948734">
                <a:moveTo>
                  <a:pt x="0" y="94873"/>
                </a:moveTo>
                <a:cubicBezTo>
                  <a:pt x="0" y="42476"/>
                  <a:pt x="42476" y="0"/>
                  <a:pt x="94873" y="0"/>
                </a:cubicBezTo>
                <a:lnTo>
                  <a:pt x="1486351" y="0"/>
                </a:lnTo>
                <a:cubicBezTo>
                  <a:pt x="1538748" y="0"/>
                  <a:pt x="1581224" y="42476"/>
                  <a:pt x="1581224" y="94873"/>
                </a:cubicBezTo>
                <a:lnTo>
                  <a:pt x="1581224" y="853861"/>
                </a:lnTo>
                <a:cubicBezTo>
                  <a:pt x="1581224" y="906258"/>
                  <a:pt x="1538748" y="948734"/>
                  <a:pt x="1486351" y="948734"/>
                </a:cubicBezTo>
                <a:lnTo>
                  <a:pt x="94873" y="948734"/>
                </a:lnTo>
                <a:cubicBezTo>
                  <a:pt x="42476" y="948734"/>
                  <a:pt x="0" y="906258"/>
                  <a:pt x="0" y="853861"/>
                </a:cubicBezTo>
                <a:lnTo>
                  <a:pt x="0" y="94873"/>
                </a:lnTo>
                <a:close/>
              </a:path>
            </a:pathLst>
          </a:custGeom>
          <a:solidFill>
            <a:srgbClr val="FF6600"/>
          </a:solidFill>
          <a:ln>
            <a:noFill/>
          </a:ln>
        </p:spPr>
        <p:style>
          <a:lnRef idx="2">
            <a:schemeClr val="lt1">
              <a:hueOff val="0"/>
              <a:satOff val="0"/>
              <a:lumOff val="0"/>
              <a:alphaOff val="0"/>
            </a:schemeClr>
          </a:lnRef>
          <a:fillRef idx="1">
            <a:scrgbClr r="0" g="0" b="0"/>
          </a:fillRef>
          <a:effectRef idx="0">
            <a:schemeClr val="accent2">
              <a:hueOff val="-5119206"/>
              <a:satOff val="-10211"/>
              <a:lumOff val="1111"/>
              <a:alphaOff val="0"/>
            </a:schemeClr>
          </a:effectRef>
          <a:fontRef idx="minor">
            <a:schemeClr val="lt1"/>
          </a:fontRef>
        </p:style>
        <p:txBody>
          <a:bodyPr spcFirstLastPara="0" vert="horz" wrap="square" lIns="92557" tIns="92557" rIns="92557" bIns="92557" numCol="1" spcCol="1270" anchor="ctr" anchorCtr="0">
            <a:noAutofit/>
          </a:bodyPr>
          <a:lstStyle/>
          <a:p>
            <a:pPr algn="ctr" defTabSz="755650">
              <a:lnSpc>
                <a:spcPct val="90000"/>
              </a:lnSpc>
              <a:spcBef>
                <a:spcPct val="0"/>
              </a:spcBef>
              <a:spcAft>
                <a:spcPct val="35000"/>
              </a:spcAft>
            </a:pPr>
            <a:r>
              <a:rPr lang="sv-SE" sz="2400" dirty="0"/>
              <a:t>Samhällsnytta</a:t>
            </a:r>
          </a:p>
        </p:txBody>
      </p:sp>
      <p:sp>
        <p:nvSpPr>
          <p:cNvPr id="4" name="Rektangel 3"/>
          <p:cNvSpPr/>
          <p:nvPr/>
        </p:nvSpPr>
        <p:spPr>
          <a:xfrm>
            <a:off x="1981200" y="4649967"/>
            <a:ext cx="8428224" cy="189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2623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
            </a:r>
            <a:r>
              <a:rPr lang="sv-SE" dirty="0" err="1" smtClean="0"/>
              <a:t>taenminut</a:t>
            </a:r>
            <a:endParaRPr lang="sv-SE" dirty="0"/>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1085269" y="1964562"/>
            <a:ext cx="10344150" cy="4410075"/>
          </a:xfrm>
          <a:prstGeom prst="rect">
            <a:avLst/>
          </a:prstGeom>
        </p:spPr>
      </p:pic>
      <p:sp>
        <p:nvSpPr>
          <p:cNvPr id="5" name="Rektangel med rundade hörn 4"/>
          <p:cNvSpPr/>
          <p:nvPr/>
        </p:nvSpPr>
        <p:spPr>
          <a:xfrm>
            <a:off x="3048762" y="3353132"/>
            <a:ext cx="960120" cy="293649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8"/>
          <p:cNvSpPr/>
          <p:nvPr/>
        </p:nvSpPr>
        <p:spPr>
          <a:xfrm>
            <a:off x="4008881" y="3353134"/>
            <a:ext cx="960120" cy="293649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med rundade hörn 9"/>
          <p:cNvSpPr/>
          <p:nvPr/>
        </p:nvSpPr>
        <p:spPr>
          <a:xfrm>
            <a:off x="8473440" y="3353131"/>
            <a:ext cx="960120" cy="293649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p:cNvSpPr/>
          <p:nvPr/>
        </p:nvSpPr>
        <p:spPr>
          <a:xfrm>
            <a:off x="10287762" y="3379970"/>
            <a:ext cx="960120" cy="293649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321" y="212871"/>
            <a:ext cx="4820478" cy="23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9878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ndad rektangulär 1"/>
          <p:cNvSpPr/>
          <p:nvPr/>
        </p:nvSpPr>
        <p:spPr>
          <a:xfrm>
            <a:off x="2845736" y="1772816"/>
            <a:ext cx="6336704" cy="2880320"/>
          </a:xfrm>
          <a:prstGeom prst="wedgeRoundRectCallout">
            <a:avLst>
              <a:gd name="adj1" fmla="val -47987"/>
              <a:gd name="adj2" fmla="val 92621"/>
              <a:gd name="adj3" fmla="val 16667"/>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3"/>
          <p:cNvSpPr txBox="1">
            <a:spLocks/>
          </p:cNvSpPr>
          <p:nvPr/>
        </p:nvSpPr>
        <p:spPr>
          <a:xfrm>
            <a:off x="3076278" y="2924944"/>
            <a:ext cx="5756026" cy="12241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dirty="0"/>
              <a:t>Hur sätter vi ord på det som är viktigt för människor?</a:t>
            </a:r>
          </a:p>
        </p:txBody>
      </p:sp>
    </p:spTree>
    <p:extLst>
      <p:ext uri="{BB962C8B-B14F-4D97-AF65-F5344CB8AC3E}">
        <p14:creationId xmlns:p14="http://schemas.microsoft.com/office/powerpoint/2010/main" val="1858275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454303"/>
            <a:ext cx="7632848" cy="569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Diagram 6"/>
          <p:cNvGraphicFramePr/>
          <p:nvPr>
            <p:extLst/>
          </p:nvPr>
        </p:nvGraphicFramePr>
        <p:xfrm>
          <a:off x="1703512" y="1601416"/>
          <a:ext cx="8784976"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7502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5082" y="234167"/>
            <a:ext cx="10192909" cy="1248738"/>
          </a:xfrm>
        </p:spPr>
        <p:txBody>
          <a:bodyPr/>
          <a:lstStyle/>
          <a:p>
            <a:r>
              <a:rPr lang="sv-SE" dirty="0"/>
              <a:t>O.5 miljarder om året</a:t>
            </a:r>
          </a:p>
        </p:txBody>
      </p:sp>
      <p:sp>
        <p:nvSpPr>
          <p:cNvPr id="38" name="Platshållare för innehåll 37"/>
          <p:cNvSpPr>
            <a:spLocks noGrp="1"/>
          </p:cNvSpPr>
          <p:nvPr>
            <p:ph idx="1"/>
          </p:nvPr>
        </p:nvSpPr>
        <p:spPr/>
        <p:txBody>
          <a:bodyPr/>
          <a:lstStyle/>
          <a:p>
            <a:endParaRPr lang="sv-SE"/>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0990">
            <a:off x="341864" y="2123725"/>
            <a:ext cx="4499851" cy="349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 7"/>
          <p:cNvSpPr/>
          <p:nvPr/>
        </p:nvSpPr>
        <p:spPr>
          <a:xfrm rot="20848431">
            <a:off x="1017294" y="3773467"/>
            <a:ext cx="1176816" cy="1967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9"/>
          <p:cNvCxnSpPr/>
          <p:nvPr/>
        </p:nvCxnSpPr>
        <p:spPr>
          <a:xfrm flipV="1">
            <a:off x="912600" y="3069781"/>
            <a:ext cx="845192" cy="195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flipV="1">
            <a:off x="1183106" y="4329163"/>
            <a:ext cx="845192" cy="195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rot="20801304">
            <a:off x="3124977" y="5860424"/>
            <a:ext cx="1935145" cy="215444"/>
          </a:xfrm>
          <a:prstGeom prst="rect">
            <a:avLst/>
          </a:prstGeom>
          <a:noFill/>
        </p:spPr>
        <p:txBody>
          <a:bodyPr wrap="none" rtlCol="0">
            <a:spAutoFit/>
          </a:bodyPr>
          <a:lstStyle/>
          <a:p>
            <a:r>
              <a:rPr lang="sv-SE" sz="800" dirty="0"/>
              <a:t>Källa: SIFO - Dagens media nr 2 2017</a:t>
            </a:r>
          </a:p>
        </p:txBody>
      </p:sp>
      <p:sp>
        <p:nvSpPr>
          <p:cNvPr id="16" name="textruta 15"/>
          <p:cNvSpPr txBox="1"/>
          <p:nvPr/>
        </p:nvSpPr>
        <p:spPr>
          <a:xfrm>
            <a:off x="4092549" y="1575890"/>
            <a:ext cx="2249334" cy="646331"/>
          </a:xfrm>
          <a:prstGeom prst="rect">
            <a:avLst/>
          </a:prstGeom>
          <a:noFill/>
        </p:spPr>
        <p:txBody>
          <a:bodyPr wrap="none" rtlCol="0">
            <a:spAutoFit/>
          </a:bodyPr>
          <a:lstStyle/>
          <a:p>
            <a:r>
              <a:rPr lang="sv-SE" dirty="0" smtClean="0"/>
              <a:t>annonsering och </a:t>
            </a:r>
          </a:p>
          <a:p>
            <a:r>
              <a:rPr lang="sv-SE" dirty="0" smtClean="0"/>
              <a:t>församlingstidningar</a:t>
            </a:r>
            <a:endParaRPr lang="sv-SE" dirty="0"/>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519" t="6793" r="10672" b="8899"/>
          <a:stretch/>
        </p:blipFill>
        <p:spPr bwMode="auto">
          <a:xfrm>
            <a:off x="6620120" y="1844556"/>
            <a:ext cx="5169727" cy="418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ktangel 18"/>
          <p:cNvSpPr/>
          <p:nvPr/>
        </p:nvSpPr>
        <p:spPr>
          <a:xfrm>
            <a:off x="6620120" y="4772722"/>
            <a:ext cx="137519" cy="912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p:cNvSpPr/>
          <p:nvPr/>
        </p:nvSpPr>
        <p:spPr>
          <a:xfrm>
            <a:off x="6883618" y="5546634"/>
            <a:ext cx="3888432" cy="1999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8" name="textruta 27"/>
          <p:cNvSpPr txBox="1"/>
          <p:nvPr/>
        </p:nvSpPr>
        <p:spPr>
          <a:xfrm>
            <a:off x="9768516" y="5711724"/>
            <a:ext cx="2056973" cy="215444"/>
          </a:xfrm>
          <a:prstGeom prst="rect">
            <a:avLst/>
          </a:prstGeom>
          <a:noFill/>
        </p:spPr>
        <p:txBody>
          <a:bodyPr wrap="none" rtlCol="0">
            <a:spAutoFit/>
          </a:bodyPr>
          <a:lstStyle/>
          <a:p>
            <a:r>
              <a:rPr lang="sv-SE" sz="800" dirty="0" smtClean="0"/>
              <a:t>Källa: Sifo – Förtroendebarometern 2016</a:t>
            </a:r>
            <a:endParaRPr lang="sv-SE" sz="800" dirty="0"/>
          </a:p>
        </p:txBody>
      </p:sp>
      <p:sp>
        <p:nvSpPr>
          <p:cNvPr id="31" name="textruta 30"/>
          <p:cNvSpPr txBox="1"/>
          <p:nvPr/>
        </p:nvSpPr>
        <p:spPr>
          <a:xfrm rot="20839116">
            <a:off x="371426" y="1534274"/>
            <a:ext cx="1082348" cy="369332"/>
          </a:xfrm>
          <a:prstGeom prst="rect">
            <a:avLst/>
          </a:prstGeom>
          <a:noFill/>
        </p:spPr>
        <p:txBody>
          <a:bodyPr wrap="none" rtlCol="0">
            <a:spAutoFit/>
          </a:bodyPr>
          <a:lstStyle/>
          <a:p>
            <a:r>
              <a:rPr lang="sv-SE" dirty="0" smtClean="0"/>
              <a:t>Ekonomi</a:t>
            </a:r>
            <a:endParaRPr lang="sv-SE" dirty="0"/>
          </a:p>
        </p:txBody>
      </p:sp>
      <p:sp>
        <p:nvSpPr>
          <p:cNvPr id="32" name="textruta 31"/>
          <p:cNvSpPr txBox="1"/>
          <p:nvPr/>
        </p:nvSpPr>
        <p:spPr>
          <a:xfrm>
            <a:off x="6626736" y="1534274"/>
            <a:ext cx="1313180" cy="369332"/>
          </a:xfrm>
          <a:prstGeom prst="rect">
            <a:avLst/>
          </a:prstGeom>
          <a:noFill/>
        </p:spPr>
        <p:txBody>
          <a:bodyPr wrap="none" rtlCol="0">
            <a:spAutoFit/>
          </a:bodyPr>
          <a:lstStyle/>
          <a:p>
            <a:r>
              <a:rPr lang="sv-SE" dirty="0" smtClean="0"/>
              <a:t>Förtroende</a:t>
            </a:r>
            <a:endParaRPr lang="sv-SE" dirty="0"/>
          </a:p>
        </p:txBody>
      </p:sp>
      <p:sp>
        <p:nvSpPr>
          <p:cNvPr id="4" name="Höger 3"/>
          <p:cNvSpPr/>
          <p:nvPr/>
        </p:nvSpPr>
        <p:spPr>
          <a:xfrm>
            <a:off x="6584478" y="2967435"/>
            <a:ext cx="978408" cy="1443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Höger 19"/>
          <p:cNvSpPr/>
          <p:nvPr/>
        </p:nvSpPr>
        <p:spPr>
          <a:xfrm>
            <a:off x="6584478" y="3547460"/>
            <a:ext cx="978408" cy="1443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5816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rmAutofit/>
          </a:bodyPr>
          <a:lstStyle/>
          <a:p>
            <a:r>
              <a:rPr lang="sv-SE" dirty="0"/>
              <a:t>Varumärkets innehåll</a:t>
            </a:r>
            <a:br>
              <a:rPr lang="sv-SE" dirty="0"/>
            </a:br>
            <a:r>
              <a:rPr lang="sv-SE" dirty="0"/>
              <a:t>Kännedom och förväntan</a:t>
            </a:r>
          </a:p>
        </p:txBody>
      </p:sp>
      <p:pic>
        <p:nvPicPr>
          <p:cNvPr id="2050" name="Picture 2" descr="C:\Users\magwidma\AppData\Local\Microsoft\Windows\Temporary Internet Files\Content.IE5\CIISG8Y6\10262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598852"/>
            <a:ext cx="8414418" cy="56166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nvPr>
        </p:nvGraphicFramePr>
        <p:xfrm>
          <a:off x="1703512" y="1556792"/>
          <a:ext cx="8784976"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2753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898" y="631593"/>
            <a:ext cx="7707989" cy="518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4651627" y="262260"/>
            <a:ext cx="1444372" cy="369332"/>
          </a:xfrm>
          <a:prstGeom prst="rect">
            <a:avLst/>
          </a:prstGeom>
          <a:noFill/>
        </p:spPr>
        <p:txBody>
          <a:bodyPr wrap="square" rtlCol="0">
            <a:spAutoFit/>
          </a:bodyPr>
          <a:lstStyle/>
          <a:p>
            <a:r>
              <a:rPr lang="sv-SE" dirty="0"/>
              <a:t>Kännedom</a:t>
            </a:r>
          </a:p>
        </p:txBody>
      </p:sp>
      <p:sp>
        <p:nvSpPr>
          <p:cNvPr id="6" name="textruta 5"/>
          <p:cNvSpPr txBox="1"/>
          <p:nvPr/>
        </p:nvSpPr>
        <p:spPr>
          <a:xfrm>
            <a:off x="8256240" y="230163"/>
            <a:ext cx="1444372" cy="369332"/>
          </a:xfrm>
          <a:prstGeom prst="rect">
            <a:avLst/>
          </a:prstGeom>
          <a:noFill/>
        </p:spPr>
        <p:txBody>
          <a:bodyPr wrap="square" rtlCol="0">
            <a:spAutoFit/>
          </a:bodyPr>
          <a:lstStyle/>
          <a:p>
            <a:r>
              <a:rPr lang="sv-SE" dirty="0"/>
              <a:t>Angeläget</a:t>
            </a:r>
          </a:p>
        </p:txBody>
      </p:sp>
      <p:sp>
        <p:nvSpPr>
          <p:cNvPr id="2" name="Rektangel 1"/>
          <p:cNvSpPr/>
          <p:nvPr/>
        </p:nvSpPr>
        <p:spPr>
          <a:xfrm>
            <a:off x="7104112" y="1072834"/>
            <a:ext cx="2448272" cy="36004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6816080" y="1658092"/>
            <a:ext cx="2736304" cy="43204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pil 7"/>
          <p:cNvCxnSpPr/>
          <p:nvPr/>
        </p:nvCxnSpPr>
        <p:spPr>
          <a:xfrm flipV="1">
            <a:off x="5999203" y="1035271"/>
            <a:ext cx="936105" cy="3704220"/>
          </a:xfrm>
          <a:prstGeom prst="straightConnector1">
            <a:avLst/>
          </a:prstGeom>
          <a:ln w="28575">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9" name="Rektangel 8"/>
          <p:cNvSpPr/>
          <p:nvPr/>
        </p:nvSpPr>
        <p:spPr>
          <a:xfrm>
            <a:off x="2576261" y="1030836"/>
            <a:ext cx="3447731" cy="86447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5276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891" y="632892"/>
            <a:ext cx="10192909" cy="1248738"/>
          </a:xfrm>
        </p:spPr>
        <p:txBody>
          <a:bodyPr/>
          <a:lstStyle/>
          <a:p>
            <a:r>
              <a:rPr lang="sv-SE" dirty="0" smtClean="0"/>
              <a:t>Hur väl känner man till?</a:t>
            </a:r>
            <a:endParaRPr lang="sv-SE"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891" y="1750578"/>
            <a:ext cx="8006212" cy="460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Rak 7"/>
          <p:cNvCxnSpPr/>
          <p:nvPr/>
        </p:nvCxnSpPr>
        <p:spPr>
          <a:xfrm>
            <a:off x="3488788" y="5366646"/>
            <a:ext cx="500809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2063037" y="5104398"/>
            <a:ext cx="6433849"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2883877" y="5738906"/>
            <a:ext cx="5613009"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3820983" y="2795637"/>
            <a:ext cx="467590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19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Engagemang – samma drivkrafter</a:t>
            </a:r>
            <a:endParaRPr lang="sv-SE" dirty="0"/>
          </a:p>
        </p:txBody>
      </p:sp>
      <p:sp>
        <p:nvSpPr>
          <p:cNvPr id="5" name="Platshållare för text 4"/>
          <p:cNvSpPr>
            <a:spLocks noGrp="1"/>
          </p:cNvSpPr>
          <p:nvPr>
            <p:ph type="body" idx="1"/>
          </p:nvPr>
        </p:nvSpPr>
        <p:spPr/>
        <p:txBody>
          <a:bodyPr/>
          <a:lstStyle/>
          <a:p>
            <a:r>
              <a:rPr lang="sv-SE" dirty="0" smtClean="0">
                <a:solidFill>
                  <a:srgbClr val="FF0000"/>
                </a:solidFill>
              </a:rPr>
              <a:t>Människor vill</a:t>
            </a:r>
            <a:endParaRPr lang="sv-SE" dirty="0">
              <a:solidFill>
                <a:srgbClr val="FF0000"/>
              </a:solidFill>
            </a:endParaRPr>
          </a:p>
        </p:txBody>
      </p:sp>
      <p:sp>
        <p:nvSpPr>
          <p:cNvPr id="3" name="Platshållare för innehåll 2"/>
          <p:cNvSpPr>
            <a:spLocks noGrp="1"/>
          </p:cNvSpPr>
          <p:nvPr>
            <p:ph sz="half" idx="4294967295"/>
          </p:nvPr>
        </p:nvSpPr>
        <p:spPr>
          <a:xfrm>
            <a:off x="1210774" y="2605359"/>
            <a:ext cx="4176464" cy="3375533"/>
          </a:xfrm>
          <a:prstGeom prst="rect">
            <a:avLst/>
          </a:prstGeom>
        </p:spPr>
        <p:txBody>
          <a:bodyPr/>
          <a:lstStyle/>
          <a:p>
            <a:pPr marL="514350" indent="-514350">
              <a:buAutoNum type="arabicPeriod"/>
            </a:pPr>
            <a:r>
              <a:rPr lang="sv-SE" sz="3200" dirty="0"/>
              <a:t>h</a:t>
            </a:r>
            <a:r>
              <a:rPr lang="sv-SE" sz="3200" dirty="0" smtClean="0"/>
              <a:t>jälpa människor som har det svårt</a:t>
            </a:r>
          </a:p>
          <a:p>
            <a:pPr marL="514350" indent="-514350">
              <a:buAutoNum type="arabicPeriod"/>
            </a:pPr>
            <a:r>
              <a:rPr lang="sv-SE" sz="3200" dirty="0"/>
              <a:t>f</a:t>
            </a:r>
            <a:r>
              <a:rPr lang="sv-SE" sz="3200" dirty="0" smtClean="0"/>
              <a:t>å bidra med sin kunskap</a:t>
            </a:r>
          </a:p>
          <a:p>
            <a:pPr marL="514350" indent="-514350">
              <a:buAutoNum type="arabicPeriod"/>
            </a:pPr>
            <a:r>
              <a:rPr lang="sv-SE" sz="3200" dirty="0"/>
              <a:t>m</a:t>
            </a:r>
            <a:r>
              <a:rPr lang="sv-SE" sz="3200" dirty="0" smtClean="0"/>
              <a:t>otverka orättvisor</a:t>
            </a:r>
            <a:endParaRPr lang="sv-SE" sz="3200" dirty="0"/>
          </a:p>
        </p:txBody>
      </p:sp>
      <p:sp>
        <p:nvSpPr>
          <p:cNvPr id="6" name="Platshållare för text 5"/>
          <p:cNvSpPr>
            <a:spLocks noGrp="1"/>
          </p:cNvSpPr>
          <p:nvPr>
            <p:ph type="body" sz="quarter" idx="3"/>
          </p:nvPr>
        </p:nvSpPr>
        <p:spPr/>
        <p:txBody>
          <a:bodyPr/>
          <a:lstStyle/>
          <a:p>
            <a:r>
              <a:rPr lang="sv-SE" dirty="0" smtClean="0">
                <a:solidFill>
                  <a:srgbClr val="FF0000"/>
                </a:solidFill>
              </a:rPr>
              <a:t>För att</a:t>
            </a:r>
            <a:endParaRPr lang="sv-SE" dirty="0">
              <a:solidFill>
                <a:srgbClr val="FF0000"/>
              </a:solidFill>
            </a:endParaRPr>
          </a:p>
        </p:txBody>
      </p:sp>
      <p:sp>
        <p:nvSpPr>
          <p:cNvPr id="4" name="Platshållare för innehåll 3"/>
          <p:cNvSpPr>
            <a:spLocks noGrp="1"/>
          </p:cNvSpPr>
          <p:nvPr>
            <p:ph sz="quarter" idx="4294967295"/>
          </p:nvPr>
        </p:nvSpPr>
        <p:spPr>
          <a:xfrm>
            <a:off x="6168009" y="2605359"/>
            <a:ext cx="4041775" cy="3375533"/>
          </a:xfrm>
          <a:prstGeom prst="rect">
            <a:avLst/>
          </a:prstGeom>
        </p:spPr>
        <p:txBody>
          <a:bodyPr/>
          <a:lstStyle/>
          <a:p>
            <a:pPr marL="514350" indent="-514350">
              <a:buAutoNum type="arabicPeriod"/>
            </a:pPr>
            <a:r>
              <a:rPr lang="sv-SE" sz="3200" dirty="0"/>
              <a:t>k</a:t>
            </a:r>
            <a:r>
              <a:rPr lang="sv-SE" sz="3200" dirty="0" smtClean="0"/>
              <a:t>änna mening</a:t>
            </a:r>
          </a:p>
          <a:p>
            <a:pPr marL="514350" indent="-514350">
              <a:buAutoNum type="arabicPeriod"/>
            </a:pPr>
            <a:r>
              <a:rPr lang="sv-SE" sz="3200" dirty="0">
                <a:solidFill>
                  <a:srgbClr val="FF0000"/>
                </a:solidFill>
              </a:rPr>
              <a:t>h</a:t>
            </a:r>
            <a:r>
              <a:rPr lang="sv-SE" sz="3200" dirty="0" smtClean="0">
                <a:solidFill>
                  <a:srgbClr val="FF0000"/>
                </a:solidFill>
              </a:rPr>
              <a:t>itta ett socialt sammanhang</a:t>
            </a:r>
          </a:p>
          <a:p>
            <a:pPr marL="514350" indent="-514350">
              <a:buAutoNum type="arabicPeriod"/>
            </a:pPr>
            <a:r>
              <a:rPr lang="sv-SE" sz="3200" dirty="0"/>
              <a:t>b</a:t>
            </a:r>
            <a:r>
              <a:rPr lang="sv-SE" sz="3200" dirty="0" smtClean="0"/>
              <a:t>idra till trygghet där jag bor - fred</a:t>
            </a:r>
            <a:endParaRPr lang="sv-SE" sz="3200" dirty="0"/>
          </a:p>
        </p:txBody>
      </p:sp>
    </p:spTree>
    <p:extLst>
      <p:ext uri="{BB962C8B-B14F-4D97-AF65-F5344CB8AC3E}">
        <p14:creationId xmlns:p14="http://schemas.microsoft.com/office/powerpoint/2010/main" val="318898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ndad rektangulär 1"/>
          <p:cNvSpPr/>
          <p:nvPr/>
        </p:nvSpPr>
        <p:spPr>
          <a:xfrm>
            <a:off x="2845736" y="1772816"/>
            <a:ext cx="6336704" cy="2880320"/>
          </a:xfrm>
          <a:prstGeom prst="wedgeRoundRectCallout">
            <a:avLst>
              <a:gd name="adj1" fmla="val -47987"/>
              <a:gd name="adj2" fmla="val 92621"/>
              <a:gd name="adj3" fmla="val 16667"/>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3"/>
          <p:cNvSpPr txBox="1">
            <a:spLocks/>
          </p:cNvSpPr>
          <p:nvPr/>
        </p:nvSpPr>
        <p:spPr>
          <a:xfrm>
            <a:off x="3136075" y="2600908"/>
            <a:ext cx="5756026" cy="12241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dirty="0" smtClean="0"/>
              <a:t>När och där människor söker</a:t>
            </a:r>
            <a:endParaRPr lang="sv-SE" dirty="0"/>
          </a:p>
        </p:txBody>
      </p:sp>
    </p:spTree>
    <p:extLst>
      <p:ext uri="{BB962C8B-B14F-4D97-AF65-F5344CB8AC3E}">
        <p14:creationId xmlns:p14="http://schemas.microsoft.com/office/powerpoint/2010/main" val="1001914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form med huvud 2"/>
          <p:cNvSpPr/>
          <p:nvPr/>
        </p:nvSpPr>
        <p:spPr>
          <a:xfrm>
            <a:off x="332447" y="2084855"/>
            <a:ext cx="11231638" cy="3152274"/>
          </a:xfrm>
          <a:prstGeom prst="notchedRightArrow">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Ellips 5"/>
          <p:cNvSpPr/>
          <p:nvPr/>
        </p:nvSpPr>
        <p:spPr>
          <a:xfrm>
            <a:off x="1242294"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7" name="Ellips 6"/>
          <p:cNvSpPr/>
          <p:nvPr/>
        </p:nvSpPr>
        <p:spPr>
          <a:xfrm>
            <a:off x="2165910" y="346716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8" name="Ellips 7"/>
          <p:cNvSpPr/>
          <p:nvPr/>
        </p:nvSpPr>
        <p:spPr>
          <a:xfrm>
            <a:off x="3089526"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9" name="Ellips 8"/>
          <p:cNvSpPr/>
          <p:nvPr/>
        </p:nvSpPr>
        <p:spPr>
          <a:xfrm>
            <a:off x="4013142"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10" name="Ellips 9"/>
          <p:cNvSpPr/>
          <p:nvPr/>
        </p:nvSpPr>
        <p:spPr>
          <a:xfrm>
            <a:off x="4936758"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11" name="Ellips 10"/>
          <p:cNvSpPr/>
          <p:nvPr/>
        </p:nvSpPr>
        <p:spPr>
          <a:xfrm>
            <a:off x="5794353"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12" name="Ellips 11"/>
          <p:cNvSpPr/>
          <p:nvPr/>
        </p:nvSpPr>
        <p:spPr>
          <a:xfrm>
            <a:off x="6681103" y="347214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13" name="Ellips 12"/>
          <p:cNvSpPr/>
          <p:nvPr/>
        </p:nvSpPr>
        <p:spPr>
          <a:xfrm>
            <a:off x="7567853" y="346716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15" name="textruta 14"/>
          <p:cNvSpPr txBox="1"/>
          <p:nvPr/>
        </p:nvSpPr>
        <p:spPr>
          <a:xfrm>
            <a:off x="432166" y="2254620"/>
            <a:ext cx="1733744" cy="523220"/>
          </a:xfrm>
          <a:prstGeom prst="rect">
            <a:avLst/>
          </a:prstGeom>
          <a:noFill/>
        </p:spPr>
        <p:txBody>
          <a:bodyPr wrap="none" rtlCol="0">
            <a:spAutoFit/>
          </a:bodyPr>
          <a:lstStyle/>
          <a:p>
            <a:r>
              <a:rPr lang="sv-SE" sz="2800" dirty="0" smtClean="0"/>
              <a:t>GRAVID?</a:t>
            </a:r>
            <a:endParaRPr lang="sv-SE" dirty="0"/>
          </a:p>
        </p:txBody>
      </p:sp>
      <p:sp>
        <p:nvSpPr>
          <p:cNvPr id="16" name="textruta 15"/>
          <p:cNvSpPr txBox="1"/>
          <p:nvPr/>
        </p:nvSpPr>
        <p:spPr>
          <a:xfrm>
            <a:off x="1905273" y="4485666"/>
            <a:ext cx="1122423" cy="523220"/>
          </a:xfrm>
          <a:prstGeom prst="rect">
            <a:avLst/>
          </a:prstGeom>
          <a:noFill/>
        </p:spPr>
        <p:txBody>
          <a:bodyPr wrap="none" rtlCol="0">
            <a:spAutoFit/>
          </a:bodyPr>
          <a:lstStyle/>
          <a:p>
            <a:r>
              <a:rPr lang="sv-SE" sz="2800" dirty="0" smtClean="0"/>
              <a:t>KUB?</a:t>
            </a:r>
            <a:endParaRPr lang="sv-SE" sz="2800" dirty="0"/>
          </a:p>
        </p:txBody>
      </p:sp>
      <p:sp>
        <p:nvSpPr>
          <p:cNvPr id="17" name="textruta 16"/>
          <p:cNvSpPr txBox="1"/>
          <p:nvPr/>
        </p:nvSpPr>
        <p:spPr>
          <a:xfrm>
            <a:off x="2244489" y="2259335"/>
            <a:ext cx="1443024" cy="523220"/>
          </a:xfrm>
          <a:prstGeom prst="rect">
            <a:avLst/>
          </a:prstGeom>
          <a:noFill/>
        </p:spPr>
        <p:txBody>
          <a:bodyPr wrap="none" rtlCol="0">
            <a:spAutoFit/>
          </a:bodyPr>
          <a:lstStyle/>
          <a:p>
            <a:r>
              <a:rPr lang="sv-SE" sz="2800" dirty="0" smtClean="0"/>
              <a:t>NAMN?</a:t>
            </a:r>
            <a:endParaRPr lang="sv-SE" dirty="0"/>
          </a:p>
        </p:txBody>
      </p:sp>
      <p:sp>
        <p:nvSpPr>
          <p:cNvPr id="18" name="textruta 17"/>
          <p:cNvSpPr txBox="1"/>
          <p:nvPr/>
        </p:nvSpPr>
        <p:spPr>
          <a:xfrm>
            <a:off x="4374562" y="4485666"/>
            <a:ext cx="1519968" cy="523220"/>
          </a:xfrm>
          <a:prstGeom prst="rect">
            <a:avLst/>
          </a:prstGeom>
          <a:noFill/>
        </p:spPr>
        <p:txBody>
          <a:bodyPr wrap="none" rtlCol="0">
            <a:spAutoFit/>
          </a:bodyPr>
          <a:lstStyle/>
          <a:p>
            <a:r>
              <a:rPr lang="sv-SE" sz="2800" dirty="0" smtClean="0"/>
              <a:t>JAG/VI?</a:t>
            </a:r>
            <a:endParaRPr lang="sv-SE" dirty="0"/>
          </a:p>
        </p:txBody>
      </p:sp>
      <p:sp>
        <p:nvSpPr>
          <p:cNvPr id="19" name="textruta 18"/>
          <p:cNvSpPr txBox="1"/>
          <p:nvPr/>
        </p:nvSpPr>
        <p:spPr>
          <a:xfrm>
            <a:off x="3814289" y="2254620"/>
            <a:ext cx="1879041" cy="523220"/>
          </a:xfrm>
          <a:prstGeom prst="rect">
            <a:avLst/>
          </a:prstGeom>
          <a:noFill/>
        </p:spPr>
        <p:txBody>
          <a:bodyPr wrap="none" rtlCol="0">
            <a:spAutoFit/>
          </a:bodyPr>
          <a:lstStyle/>
          <a:p>
            <a:r>
              <a:rPr lang="sv-SE" sz="2800" dirty="0" smtClean="0"/>
              <a:t>SYSKON?</a:t>
            </a:r>
            <a:endParaRPr lang="sv-SE" dirty="0"/>
          </a:p>
        </p:txBody>
      </p:sp>
      <p:sp>
        <p:nvSpPr>
          <p:cNvPr id="20" name="textruta 19"/>
          <p:cNvSpPr txBox="1"/>
          <p:nvPr/>
        </p:nvSpPr>
        <p:spPr>
          <a:xfrm>
            <a:off x="5718654" y="2254620"/>
            <a:ext cx="2319866" cy="523220"/>
          </a:xfrm>
          <a:prstGeom prst="rect">
            <a:avLst/>
          </a:prstGeom>
          <a:noFill/>
        </p:spPr>
        <p:txBody>
          <a:bodyPr wrap="none" rtlCol="0">
            <a:spAutoFit/>
          </a:bodyPr>
          <a:lstStyle/>
          <a:p>
            <a:r>
              <a:rPr lang="sv-SE" sz="2800" dirty="0" smtClean="0"/>
              <a:t>CEREMONI?</a:t>
            </a:r>
            <a:endParaRPr lang="sv-SE" dirty="0"/>
          </a:p>
        </p:txBody>
      </p:sp>
      <p:sp>
        <p:nvSpPr>
          <p:cNvPr id="21" name="textruta 20"/>
          <p:cNvSpPr txBox="1"/>
          <p:nvPr/>
        </p:nvSpPr>
        <p:spPr>
          <a:xfrm>
            <a:off x="5959105" y="4494305"/>
            <a:ext cx="2079415" cy="523220"/>
          </a:xfrm>
          <a:prstGeom prst="rect">
            <a:avLst/>
          </a:prstGeom>
          <a:noFill/>
        </p:spPr>
        <p:txBody>
          <a:bodyPr wrap="none" rtlCol="0">
            <a:spAutoFit/>
          </a:bodyPr>
          <a:lstStyle/>
          <a:p>
            <a:r>
              <a:rPr lang="sv-SE" sz="2800" dirty="0" smtClean="0"/>
              <a:t>EKONOMI?</a:t>
            </a:r>
            <a:endParaRPr lang="sv-SE" dirty="0"/>
          </a:p>
        </p:txBody>
      </p:sp>
      <p:sp>
        <p:nvSpPr>
          <p:cNvPr id="22" name="textruta 21"/>
          <p:cNvSpPr txBox="1"/>
          <p:nvPr/>
        </p:nvSpPr>
        <p:spPr>
          <a:xfrm>
            <a:off x="7952824" y="2238501"/>
            <a:ext cx="1841594" cy="523220"/>
          </a:xfrm>
          <a:prstGeom prst="rect">
            <a:avLst/>
          </a:prstGeom>
          <a:noFill/>
        </p:spPr>
        <p:txBody>
          <a:bodyPr wrap="none" rtlCol="0">
            <a:spAutoFit/>
          </a:bodyPr>
          <a:lstStyle/>
          <a:p>
            <a:r>
              <a:rPr lang="sv-SE" sz="2800" dirty="0" smtClean="0"/>
              <a:t>FADDER?</a:t>
            </a:r>
            <a:endParaRPr lang="sv-SE" dirty="0"/>
          </a:p>
        </p:txBody>
      </p:sp>
      <p:sp>
        <p:nvSpPr>
          <p:cNvPr id="23" name="Ellips 22"/>
          <p:cNvSpPr/>
          <p:nvPr/>
        </p:nvSpPr>
        <p:spPr>
          <a:xfrm>
            <a:off x="8505017" y="3463507"/>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24" name="Ellips 23"/>
          <p:cNvSpPr/>
          <p:nvPr/>
        </p:nvSpPr>
        <p:spPr>
          <a:xfrm>
            <a:off x="9364919" y="3497066"/>
            <a:ext cx="394970" cy="394970"/>
          </a:xfrm>
          <a:prstGeom prst="ellipse">
            <a:avLst/>
          </a:prstGeom>
        </p:spPr>
        <p:style>
          <a:lnRef idx="2">
            <a:schemeClr val="lt1">
              <a:hueOff val="0"/>
              <a:satOff val="0"/>
              <a:lumOff val="0"/>
              <a:alphaOff val="0"/>
            </a:schemeClr>
          </a:lnRef>
          <a:fillRef idx="1">
            <a:schemeClr val="accent1">
              <a:shade val="80000"/>
              <a:hueOff val="-103708"/>
              <a:satOff val="-8629"/>
              <a:lumOff val="11127"/>
              <a:alphaOff val="0"/>
            </a:schemeClr>
          </a:fillRef>
          <a:effectRef idx="0">
            <a:schemeClr val="accent1">
              <a:shade val="80000"/>
              <a:hueOff val="-103708"/>
              <a:satOff val="-8629"/>
              <a:lumOff val="11127"/>
              <a:alphaOff val="0"/>
            </a:schemeClr>
          </a:effectRef>
          <a:fontRef idx="minor">
            <a:schemeClr val="lt1"/>
          </a:fontRef>
        </p:style>
      </p:sp>
      <p:sp>
        <p:nvSpPr>
          <p:cNvPr id="25" name="textruta 24"/>
          <p:cNvSpPr txBox="1"/>
          <p:nvPr/>
        </p:nvSpPr>
        <p:spPr>
          <a:xfrm>
            <a:off x="7900127" y="4485666"/>
            <a:ext cx="2079415" cy="523220"/>
          </a:xfrm>
          <a:prstGeom prst="rect">
            <a:avLst/>
          </a:prstGeom>
          <a:noFill/>
        </p:spPr>
        <p:txBody>
          <a:bodyPr wrap="none" rtlCol="0">
            <a:spAutoFit/>
          </a:bodyPr>
          <a:lstStyle/>
          <a:p>
            <a:r>
              <a:rPr lang="sv-SE" sz="2800" dirty="0" smtClean="0"/>
              <a:t>PRESENT?</a:t>
            </a:r>
            <a:endParaRPr lang="sv-SE" dirty="0"/>
          </a:p>
        </p:txBody>
      </p:sp>
      <p:sp>
        <p:nvSpPr>
          <p:cNvPr id="26" name="Oval 25"/>
          <p:cNvSpPr/>
          <p:nvPr/>
        </p:nvSpPr>
        <p:spPr>
          <a:xfrm>
            <a:off x="432166" y="1167063"/>
            <a:ext cx="1536821" cy="768983"/>
          </a:xfrm>
          <a:prstGeom prst="wedgeEllipseCallout">
            <a:avLst>
              <a:gd name="adj1" fmla="val 28301"/>
              <a:gd name="adj2" fmla="val 7769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t>????</a:t>
            </a:r>
          </a:p>
        </p:txBody>
      </p:sp>
      <p:sp>
        <p:nvSpPr>
          <p:cNvPr id="27" name="Oval 26"/>
          <p:cNvSpPr/>
          <p:nvPr/>
        </p:nvSpPr>
        <p:spPr>
          <a:xfrm>
            <a:off x="2109759" y="1190232"/>
            <a:ext cx="1536821" cy="768983"/>
          </a:xfrm>
          <a:prstGeom prst="wedgeEllipseCallout">
            <a:avLst>
              <a:gd name="adj1" fmla="val 28301"/>
              <a:gd name="adj2" fmla="val 7769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DOP</a:t>
            </a:r>
            <a:endParaRPr lang="sv-SE" sz="2800" dirty="0"/>
          </a:p>
        </p:txBody>
      </p:sp>
      <p:sp>
        <p:nvSpPr>
          <p:cNvPr id="28" name="Oval 27"/>
          <p:cNvSpPr/>
          <p:nvPr/>
        </p:nvSpPr>
        <p:spPr>
          <a:xfrm>
            <a:off x="3484496" y="608249"/>
            <a:ext cx="2204374" cy="1244372"/>
          </a:xfrm>
          <a:prstGeom prst="wedgeEllipseCallout">
            <a:avLst>
              <a:gd name="adj1" fmla="val 28301"/>
              <a:gd name="adj2" fmla="val 7769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FÖR-SKOLA</a:t>
            </a:r>
            <a:endParaRPr lang="sv-SE" sz="2800" dirty="0"/>
          </a:p>
        </p:txBody>
      </p:sp>
      <p:sp>
        <p:nvSpPr>
          <p:cNvPr id="30" name="textruta 29"/>
          <p:cNvSpPr txBox="1"/>
          <p:nvPr/>
        </p:nvSpPr>
        <p:spPr>
          <a:xfrm>
            <a:off x="3032149" y="4499285"/>
            <a:ext cx="1441420" cy="523220"/>
          </a:xfrm>
          <a:prstGeom prst="rect">
            <a:avLst/>
          </a:prstGeom>
          <a:noFill/>
        </p:spPr>
        <p:txBody>
          <a:bodyPr wrap="none" rtlCol="0">
            <a:spAutoFit/>
          </a:bodyPr>
          <a:lstStyle/>
          <a:p>
            <a:r>
              <a:rPr lang="sv-SE" sz="2800" dirty="0" smtClean="0"/>
              <a:t>SORG?</a:t>
            </a:r>
            <a:endParaRPr lang="sv-SE" sz="2800" dirty="0"/>
          </a:p>
        </p:txBody>
      </p:sp>
      <p:sp>
        <p:nvSpPr>
          <p:cNvPr id="31" name="textruta 30"/>
          <p:cNvSpPr txBox="1"/>
          <p:nvPr/>
        </p:nvSpPr>
        <p:spPr>
          <a:xfrm>
            <a:off x="181223" y="4504265"/>
            <a:ext cx="1781257" cy="523220"/>
          </a:xfrm>
          <a:prstGeom prst="rect">
            <a:avLst/>
          </a:prstGeom>
          <a:noFill/>
        </p:spPr>
        <p:txBody>
          <a:bodyPr wrap="none" rtlCol="0">
            <a:spAutoFit/>
          </a:bodyPr>
          <a:lstStyle/>
          <a:p>
            <a:r>
              <a:rPr lang="sv-SE" sz="2800" dirty="0" smtClean="0"/>
              <a:t>GLÄDJE?</a:t>
            </a:r>
            <a:endParaRPr lang="sv-SE" sz="2800" dirty="0"/>
          </a:p>
        </p:txBody>
      </p:sp>
      <p:sp>
        <p:nvSpPr>
          <p:cNvPr id="32" name="Oval 31"/>
          <p:cNvSpPr/>
          <p:nvPr/>
        </p:nvSpPr>
        <p:spPr>
          <a:xfrm>
            <a:off x="5199121" y="542964"/>
            <a:ext cx="3984317" cy="1244372"/>
          </a:xfrm>
          <a:prstGeom prst="wedgeEllipseCallout">
            <a:avLst>
              <a:gd name="adj1" fmla="val -14579"/>
              <a:gd name="adj2" fmla="val 8833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PLANERING</a:t>
            </a:r>
            <a:endParaRPr lang="sv-SE" sz="2800" dirty="0"/>
          </a:p>
        </p:txBody>
      </p:sp>
      <p:sp>
        <p:nvSpPr>
          <p:cNvPr id="33" name="Oval 32"/>
          <p:cNvSpPr/>
          <p:nvPr/>
        </p:nvSpPr>
        <p:spPr>
          <a:xfrm>
            <a:off x="8105210" y="1299753"/>
            <a:ext cx="1536821" cy="768983"/>
          </a:xfrm>
          <a:prstGeom prst="wedgeEllipseCallout">
            <a:avLst>
              <a:gd name="adj1" fmla="val 28301"/>
              <a:gd name="adj2" fmla="val 7769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a:t>????</a:t>
            </a:r>
          </a:p>
        </p:txBody>
      </p:sp>
      <p:sp>
        <p:nvSpPr>
          <p:cNvPr id="34" name="Oval 33"/>
          <p:cNvSpPr/>
          <p:nvPr/>
        </p:nvSpPr>
        <p:spPr>
          <a:xfrm>
            <a:off x="452041" y="5406894"/>
            <a:ext cx="4312464" cy="1212546"/>
          </a:xfrm>
          <a:prstGeom prst="wedgeEllipseCallout">
            <a:avLst>
              <a:gd name="adj1" fmla="val 11019"/>
              <a:gd name="adj2" fmla="val -8109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SJUKHUSPRÄST</a:t>
            </a:r>
          </a:p>
          <a:p>
            <a:pPr algn="ctr"/>
            <a:r>
              <a:rPr lang="sv-SE" sz="2800" dirty="0" smtClean="0"/>
              <a:t>BEGRAVNING</a:t>
            </a:r>
            <a:endParaRPr lang="sv-SE" sz="1600" dirty="0"/>
          </a:p>
        </p:txBody>
      </p:sp>
      <p:sp>
        <p:nvSpPr>
          <p:cNvPr id="35" name="Oval 34"/>
          <p:cNvSpPr/>
          <p:nvPr/>
        </p:nvSpPr>
        <p:spPr>
          <a:xfrm>
            <a:off x="4290209" y="5406894"/>
            <a:ext cx="3561791" cy="1244372"/>
          </a:xfrm>
          <a:prstGeom prst="wedgeEllipseCallout">
            <a:avLst>
              <a:gd name="adj1" fmla="val -31192"/>
              <a:gd name="adj2" fmla="val -7023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FAMILJE-RÅDGIVNING</a:t>
            </a:r>
            <a:endParaRPr lang="sv-SE" sz="2800" dirty="0"/>
          </a:p>
        </p:txBody>
      </p:sp>
      <p:sp>
        <p:nvSpPr>
          <p:cNvPr id="36" name="Oval 35"/>
          <p:cNvSpPr/>
          <p:nvPr/>
        </p:nvSpPr>
        <p:spPr>
          <a:xfrm>
            <a:off x="7500486" y="5159111"/>
            <a:ext cx="2204374" cy="1244372"/>
          </a:xfrm>
          <a:prstGeom prst="wedgeEllipseCallout">
            <a:avLst>
              <a:gd name="adj1" fmla="val -47566"/>
              <a:gd name="adj2" fmla="val -5669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dirty="0" smtClean="0"/>
              <a:t>DIAKON</a:t>
            </a:r>
            <a:endParaRPr lang="sv-SE" sz="2800" dirty="0"/>
          </a:p>
        </p:txBody>
      </p:sp>
      <p:sp>
        <p:nvSpPr>
          <p:cNvPr id="37" name="Hjärta 36"/>
          <p:cNvSpPr/>
          <p:nvPr/>
        </p:nvSpPr>
        <p:spPr>
          <a:xfrm>
            <a:off x="9979542" y="3179053"/>
            <a:ext cx="1054095" cy="994848"/>
          </a:xfrm>
          <a:prstGeom prst="hear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C00000"/>
              </a:solidFill>
            </a:endParaRPr>
          </a:p>
        </p:txBody>
      </p:sp>
      <p:sp>
        <p:nvSpPr>
          <p:cNvPr id="39" name="Rektangel med rundade hörn 38"/>
          <p:cNvSpPr/>
          <p:nvPr/>
        </p:nvSpPr>
        <p:spPr>
          <a:xfrm>
            <a:off x="1181021" y="3319312"/>
            <a:ext cx="6095901" cy="6608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p:cNvSpPr/>
          <p:nvPr/>
        </p:nvSpPr>
        <p:spPr>
          <a:xfrm>
            <a:off x="6424863" y="3089605"/>
            <a:ext cx="3465095" cy="108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86818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0890" y="2226412"/>
            <a:ext cx="10192909" cy="2434917"/>
          </a:xfrm>
        </p:spPr>
        <p:txBody>
          <a:bodyPr>
            <a:normAutofit fontScale="90000"/>
          </a:bodyPr>
          <a:lstStyle/>
          <a:p>
            <a:r>
              <a:rPr lang="sv-SE" dirty="0" smtClean="0"/>
              <a:t>Konfirmation </a:t>
            </a:r>
            <a:br>
              <a:rPr lang="sv-SE" dirty="0" smtClean="0"/>
            </a:br>
            <a:r>
              <a:rPr lang="sv-SE" dirty="0" smtClean="0"/>
              <a:t>Vigsel </a:t>
            </a:r>
            <a:br>
              <a:rPr lang="sv-SE" dirty="0" smtClean="0"/>
            </a:br>
            <a:r>
              <a:rPr lang="sv-SE" dirty="0" smtClean="0"/>
              <a:t>Ensam i jul</a:t>
            </a:r>
            <a:endParaRPr lang="sv-SE" dirty="0"/>
          </a:p>
        </p:txBody>
      </p:sp>
    </p:spTree>
    <p:extLst>
      <p:ext uri="{BB962C8B-B14F-4D97-AF65-F5344CB8AC3E}">
        <p14:creationId xmlns:p14="http://schemas.microsoft.com/office/powerpoint/2010/main" val="100151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4773" y="398816"/>
            <a:ext cx="10192909" cy="1248738"/>
          </a:xfrm>
        </p:spPr>
        <p:txBody>
          <a:bodyPr>
            <a:normAutofit/>
          </a:bodyPr>
          <a:lstStyle/>
          <a:p>
            <a:r>
              <a:rPr lang="sv-SE" dirty="0" smtClean="0"/>
              <a:t>Kontakt senaste året</a:t>
            </a:r>
            <a:endParaRPr lang="sv-SE" dirty="0"/>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59422677"/>
              </p:ext>
            </p:extLst>
          </p:nvPr>
        </p:nvGraphicFramePr>
        <p:xfrm>
          <a:off x="689316" y="1600199"/>
          <a:ext cx="10283484" cy="4758397"/>
        </p:xfrm>
        <a:graphic>
          <a:graphicData uri="http://schemas.openxmlformats.org/drawingml/2006/chart">
            <c:chart xmlns:c="http://schemas.openxmlformats.org/drawingml/2006/chart" xmlns:r="http://schemas.openxmlformats.org/officeDocument/2006/relationships" r:id="rId3"/>
          </a:graphicData>
        </a:graphic>
      </p:graphicFrame>
      <p:sp>
        <p:nvSpPr>
          <p:cNvPr id="3" name="Rektangel 2"/>
          <p:cNvSpPr/>
          <p:nvPr/>
        </p:nvSpPr>
        <p:spPr>
          <a:xfrm>
            <a:off x="1004773" y="1600199"/>
            <a:ext cx="9658538" cy="12836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48622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1" y="2936062"/>
            <a:ext cx="885825" cy="981075"/>
          </a:xfrm>
          <a:prstGeom prst="rect">
            <a:avLst/>
          </a:prstGeom>
          <a:solidFill>
            <a:srgbClr val="0070C0"/>
          </a:solidFill>
          <a:ln>
            <a:noFill/>
          </a:ln>
          <a:effectLst/>
        </p:spPr>
      </p:pic>
      <p:sp>
        <p:nvSpPr>
          <p:cNvPr id="2" name="Rubrik 1"/>
          <p:cNvSpPr>
            <a:spLocks noGrp="1"/>
          </p:cNvSpPr>
          <p:nvPr>
            <p:ph type="title"/>
          </p:nvPr>
        </p:nvSpPr>
        <p:spPr>
          <a:xfrm>
            <a:off x="2135559" y="274638"/>
            <a:ext cx="9169749" cy="994122"/>
          </a:xfrm>
        </p:spPr>
        <p:txBody>
          <a:bodyPr>
            <a:normAutofit fontScale="90000"/>
          </a:bodyPr>
          <a:lstStyle/>
          <a:p>
            <a:r>
              <a:rPr lang="sv-SE" dirty="0" smtClean="0">
                <a:solidFill>
                  <a:schemeClr val="tx1"/>
                </a:solidFill>
              </a:rPr>
              <a:t>– man kan inte gena till relation</a:t>
            </a:r>
            <a:endParaRPr lang="sv-SE" dirty="0">
              <a:solidFill>
                <a:schemeClr val="tx1"/>
              </a:solidFill>
            </a:endParaRPr>
          </a:p>
        </p:txBody>
      </p:sp>
      <p:sp>
        <p:nvSpPr>
          <p:cNvPr id="3" name="Rectangle 2"/>
          <p:cNvSpPr/>
          <p:nvPr/>
        </p:nvSpPr>
        <p:spPr>
          <a:xfrm>
            <a:off x="2207568" y="5157192"/>
            <a:ext cx="2448272" cy="936104"/>
          </a:xfrm>
          <a:prstGeom prst="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Intresse</a:t>
            </a:r>
          </a:p>
        </p:txBody>
      </p:sp>
      <p:sp>
        <p:nvSpPr>
          <p:cNvPr id="11" name="Rectangle 10"/>
          <p:cNvSpPr/>
          <p:nvPr/>
        </p:nvSpPr>
        <p:spPr>
          <a:xfrm>
            <a:off x="3935760" y="4581128"/>
            <a:ext cx="2448272" cy="936104"/>
          </a:xfrm>
          <a:prstGeom prst="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Kännedom</a:t>
            </a:r>
          </a:p>
        </p:txBody>
      </p:sp>
      <p:sp>
        <p:nvSpPr>
          <p:cNvPr id="12" name="Rectangle 11"/>
          <p:cNvSpPr/>
          <p:nvPr/>
        </p:nvSpPr>
        <p:spPr>
          <a:xfrm>
            <a:off x="5735960" y="4005064"/>
            <a:ext cx="2376264" cy="936104"/>
          </a:xfrm>
          <a:prstGeom prst="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Förtroende</a:t>
            </a:r>
          </a:p>
        </p:txBody>
      </p:sp>
      <p:sp>
        <p:nvSpPr>
          <p:cNvPr id="13" name="Rectangle 12"/>
          <p:cNvSpPr/>
          <p:nvPr/>
        </p:nvSpPr>
        <p:spPr>
          <a:xfrm>
            <a:off x="7713442" y="3342220"/>
            <a:ext cx="2448272" cy="936104"/>
          </a:xfrm>
          <a:prstGeom prst="rect">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Relation</a:t>
            </a:r>
          </a:p>
        </p:txBody>
      </p:sp>
      <p:sp>
        <p:nvSpPr>
          <p:cNvPr id="4" name="Höger 3"/>
          <p:cNvSpPr/>
          <p:nvPr/>
        </p:nvSpPr>
        <p:spPr>
          <a:xfrm>
            <a:off x="2135560" y="1219449"/>
            <a:ext cx="7848872" cy="1250749"/>
          </a:xfrm>
          <a:prstGeom prst="rightArrow">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smtClean="0"/>
              <a:t>Kommunikationen </a:t>
            </a:r>
            <a:r>
              <a:rPr lang="sv-SE" sz="2000" dirty="0"/>
              <a:t>måste väcka eller svara på ett behov</a:t>
            </a:r>
          </a:p>
        </p:txBody>
      </p:sp>
      <p:sp>
        <p:nvSpPr>
          <p:cNvPr id="6" name="textruta 5"/>
          <p:cNvSpPr txBox="1"/>
          <p:nvPr/>
        </p:nvSpPr>
        <p:spPr>
          <a:xfrm>
            <a:off x="7713442" y="4433895"/>
            <a:ext cx="2448272" cy="1200329"/>
          </a:xfrm>
          <a:prstGeom prst="rect">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ctr">
              <a:defRPr sz="2000"/>
            </a:lvl1pPr>
          </a:lstStyle>
          <a:p>
            <a:r>
              <a:rPr lang="sv-SE" dirty="0"/>
              <a:t>Information </a:t>
            </a:r>
          </a:p>
          <a:p>
            <a:r>
              <a:rPr lang="sv-SE" dirty="0"/>
              <a:t>beståndsdel som kan automatiseras </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569" y="4049056"/>
            <a:ext cx="9048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442" y="2313088"/>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761" y="3492421"/>
            <a:ext cx="88582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444" y="3025312"/>
            <a:ext cx="778861" cy="7306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87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smtClean="0"/>
              <a:t>Tack!</a:t>
            </a:r>
            <a:endParaRPr lang="sv-SE" dirty="0"/>
          </a:p>
        </p:txBody>
      </p:sp>
      <p:sp>
        <p:nvSpPr>
          <p:cNvPr id="6" name="Underrubrik 5"/>
          <p:cNvSpPr>
            <a:spLocks noGrp="1"/>
          </p:cNvSpPr>
          <p:nvPr>
            <p:ph type="subTitle" idx="1"/>
          </p:nvPr>
        </p:nvSpPr>
        <p:spPr/>
        <p:txBody>
          <a:bodyPr/>
          <a:lstStyle/>
          <a:p>
            <a:endParaRPr lang="sv-SE" dirty="0"/>
          </a:p>
        </p:txBody>
      </p:sp>
      <p:sp>
        <p:nvSpPr>
          <p:cNvPr id="4" name="Platshållare för bildnummer 3"/>
          <p:cNvSpPr>
            <a:spLocks noGrp="1"/>
          </p:cNvSpPr>
          <p:nvPr>
            <p:ph type="sldNum" sz="quarter" idx="4294967295"/>
          </p:nvPr>
        </p:nvSpPr>
        <p:spPr>
          <a:xfrm>
            <a:off x="5591944" y="6039577"/>
            <a:ext cx="575944" cy="365125"/>
          </a:xfrm>
          <a:prstGeom prst="rect">
            <a:avLst/>
          </a:prstGeom>
        </p:spPr>
        <p:txBody>
          <a:bodyPr/>
          <a:lstStyle/>
          <a:p>
            <a:pPr>
              <a:defRPr/>
            </a:pPr>
            <a:fld id="{948D4D2D-D207-41CD-A926-0C6568DA8F1F}" type="slidenum">
              <a:rPr lang="sv-SE" altLang="en-US" smtClean="0"/>
              <a:pPr>
                <a:defRPr/>
              </a:pPr>
              <a:t>39</a:t>
            </a:fld>
            <a:endParaRPr lang="sv-SE" altLang="en-US"/>
          </a:p>
        </p:txBody>
      </p:sp>
    </p:spTree>
    <p:extLst>
      <p:ext uri="{BB962C8B-B14F-4D97-AF65-F5344CB8AC3E}">
        <p14:creationId xmlns:p14="http://schemas.microsoft.com/office/powerpoint/2010/main" val="297335664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idx="1"/>
          </p:nvPr>
        </p:nvPicPr>
        <p:blipFill>
          <a:blip r:embed="rId3"/>
          <a:stretch>
            <a:fillRect/>
          </a:stretch>
        </p:blipFill>
        <p:spPr>
          <a:xfrm>
            <a:off x="1413669" y="1825625"/>
            <a:ext cx="4281488" cy="4281488"/>
          </a:xfrm>
          <a:prstGeom prst="rect">
            <a:avLst/>
          </a:prstGeom>
        </p:spPr>
      </p:pic>
      <p:sp>
        <p:nvSpPr>
          <p:cNvPr id="8" name="Platshållare för innehåll 7"/>
          <p:cNvSpPr>
            <a:spLocks noGrp="1"/>
          </p:cNvSpPr>
          <p:nvPr>
            <p:ph idx="11"/>
          </p:nvPr>
        </p:nvSpPr>
        <p:spPr/>
        <p:txBody>
          <a:bodyPr>
            <a:normAutofit fontScale="92500" lnSpcReduction="20000"/>
          </a:bodyPr>
          <a:lstStyle/>
          <a:p>
            <a:pPr marL="0" indent="0">
              <a:buNone/>
            </a:pPr>
            <a:r>
              <a:rPr lang="sv-SE" sz="3200" dirty="0">
                <a:solidFill>
                  <a:schemeClr val="tx2"/>
                </a:solidFill>
                <a:ea typeface="FoundrySterling-LightOSF" charset="0"/>
                <a:cs typeface="FoundrySterling-LightOSF" charset="0"/>
              </a:rPr>
              <a:t>De mest inflytelserika</a:t>
            </a:r>
          </a:p>
          <a:p>
            <a:r>
              <a:rPr lang="sv-SE" dirty="0" smtClean="0"/>
              <a:t>Påverkar vårt sätt att leva</a:t>
            </a:r>
          </a:p>
          <a:p>
            <a:r>
              <a:rPr lang="sv-SE" dirty="0" smtClean="0"/>
              <a:t>Driver en utveckling som påverkar samhället</a:t>
            </a:r>
          </a:p>
          <a:p>
            <a:r>
              <a:rPr lang="sv-SE" dirty="0" smtClean="0"/>
              <a:t>Vet vad som är viktigt för människor</a:t>
            </a:r>
            <a:r>
              <a:rPr lang="sv-SE" sz="3200" dirty="0" smtClean="0">
                <a:solidFill>
                  <a:schemeClr val="tx2"/>
                </a:solidFill>
                <a:ea typeface="FoundrySterling-LightOSF" charset="0"/>
                <a:cs typeface="FoundrySterling-LightOSF" charset="0"/>
              </a:rPr>
              <a:t/>
            </a:r>
            <a:br>
              <a:rPr lang="sv-SE" sz="3200" dirty="0" smtClean="0">
                <a:solidFill>
                  <a:schemeClr val="tx2"/>
                </a:solidFill>
                <a:ea typeface="FoundrySterling-LightOSF" charset="0"/>
                <a:cs typeface="FoundrySterling-LightOSF" charset="0"/>
              </a:rPr>
            </a:br>
            <a:endParaRPr lang="sv-SE" sz="3200" dirty="0" smtClean="0">
              <a:solidFill>
                <a:schemeClr val="tx2"/>
              </a:solidFill>
              <a:ea typeface="FoundrySterling-LightOSF" charset="0"/>
              <a:cs typeface="FoundrySterling-LightOSF" charset="0"/>
            </a:endParaRPr>
          </a:p>
          <a:p>
            <a:pPr marL="0" indent="0">
              <a:buNone/>
            </a:pPr>
            <a:r>
              <a:rPr lang="sv-SE" sz="3200" dirty="0" smtClean="0">
                <a:solidFill>
                  <a:schemeClr val="tx2"/>
                </a:solidFill>
                <a:ea typeface="FoundrySterling-LightOSF" charset="0"/>
                <a:cs typeface="FoundrySterling-LightOSF" charset="0"/>
              </a:rPr>
              <a:t>Synliga i hållbarhetsfrågor</a:t>
            </a:r>
            <a:endParaRPr lang="sv-SE" sz="3200" dirty="0">
              <a:solidFill>
                <a:schemeClr val="tx2"/>
              </a:solidFill>
              <a:ea typeface="FoundrySterling-LightOSF" charset="0"/>
              <a:cs typeface="FoundrySterling-LightOSF" charset="0"/>
            </a:endParaRPr>
          </a:p>
          <a:p>
            <a:pPr marL="0" indent="0">
              <a:buNone/>
            </a:pPr>
            <a:r>
              <a:rPr lang="sv-SE" dirty="0" smtClean="0"/>
              <a:t>IKEA och ICA kommunicerar med fokus på individen. Att se människor, förenkla deras vardag och viljan att bidra till en bättre värld. </a:t>
            </a:r>
          </a:p>
          <a:p>
            <a:pPr marL="0" indent="0">
              <a:buNone/>
            </a:pPr>
            <a:r>
              <a:rPr lang="sv-SE" dirty="0" smtClean="0">
                <a:solidFill>
                  <a:srgbClr val="FF0000"/>
                </a:solidFill>
              </a:rPr>
              <a:t>Svenska kyrkan har för låg synlighet</a:t>
            </a:r>
            <a:endParaRPr lang="sv-SE" dirty="0">
              <a:solidFill>
                <a:srgbClr val="FF0000"/>
              </a:solidFill>
            </a:endParaRPr>
          </a:p>
        </p:txBody>
      </p:sp>
      <p:sp>
        <p:nvSpPr>
          <p:cNvPr id="4" name="Rubrik 3"/>
          <p:cNvSpPr>
            <a:spLocks noGrp="1"/>
          </p:cNvSpPr>
          <p:nvPr>
            <p:ph type="title"/>
          </p:nvPr>
        </p:nvSpPr>
        <p:spPr/>
        <p:txBody>
          <a:bodyPr/>
          <a:lstStyle/>
          <a:p>
            <a:r>
              <a:rPr lang="sv-SE" dirty="0" smtClean="0"/>
              <a:t>Närvaro - det dagliga livet</a:t>
            </a:r>
            <a:endParaRPr lang="sv-SE" dirty="0"/>
          </a:p>
        </p:txBody>
      </p:sp>
      <p:sp>
        <p:nvSpPr>
          <p:cNvPr id="7" name="textruta 6"/>
          <p:cNvSpPr txBox="1"/>
          <p:nvPr/>
        </p:nvSpPr>
        <p:spPr>
          <a:xfrm>
            <a:off x="4995491" y="6311590"/>
            <a:ext cx="1047082" cy="215444"/>
          </a:xfrm>
          <a:prstGeom prst="rect">
            <a:avLst/>
          </a:prstGeom>
          <a:noFill/>
        </p:spPr>
        <p:txBody>
          <a:bodyPr wrap="none" rtlCol="0">
            <a:spAutoFit/>
          </a:bodyPr>
          <a:lstStyle/>
          <a:p>
            <a:r>
              <a:rPr lang="sv-SE" sz="800" dirty="0" smtClean="0"/>
              <a:t>Källa: IPSOS 2016</a:t>
            </a:r>
            <a:endParaRPr lang="sv-SE" sz="800" dirty="0"/>
          </a:p>
        </p:txBody>
      </p:sp>
      <p:sp>
        <p:nvSpPr>
          <p:cNvPr id="9" name="Rektangel 8"/>
          <p:cNvSpPr/>
          <p:nvPr/>
        </p:nvSpPr>
        <p:spPr>
          <a:xfrm>
            <a:off x="1238694" y="2423386"/>
            <a:ext cx="4638000"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p:cNvSpPr/>
          <p:nvPr/>
        </p:nvSpPr>
        <p:spPr>
          <a:xfrm>
            <a:off x="1232131" y="5828560"/>
            <a:ext cx="4555351" cy="380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9439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smtClean="0"/>
              <a:t>Bonusmaterial</a:t>
            </a:r>
            <a:endParaRPr lang="sv-SE" dirty="0"/>
          </a:p>
        </p:txBody>
      </p:sp>
      <p:sp>
        <p:nvSpPr>
          <p:cNvPr id="6" name="Underrubrik 5"/>
          <p:cNvSpPr>
            <a:spLocks noGrp="1"/>
          </p:cNvSpPr>
          <p:nvPr>
            <p:ph type="subTitle" idx="1"/>
          </p:nvPr>
        </p:nvSpPr>
        <p:spPr/>
        <p:txBody>
          <a:bodyPr/>
          <a:lstStyle/>
          <a:p>
            <a:endParaRPr lang="sv-SE" dirty="0"/>
          </a:p>
        </p:txBody>
      </p:sp>
      <p:sp>
        <p:nvSpPr>
          <p:cNvPr id="4" name="Platshållare för bildnummer 3"/>
          <p:cNvSpPr>
            <a:spLocks noGrp="1"/>
          </p:cNvSpPr>
          <p:nvPr>
            <p:ph type="sldNum" sz="quarter" idx="4294967295"/>
          </p:nvPr>
        </p:nvSpPr>
        <p:spPr>
          <a:xfrm>
            <a:off x="5591944" y="6039577"/>
            <a:ext cx="575944" cy="365125"/>
          </a:xfrm>
          <a:prstGeom prst="rect">
            <a:avLst/>
          </a:prstGeom>
        </p:spPr>
        <p:txBody>
          <a:bodyPr/>
          <a:lstStyle/>
          <a:p>
            <a:pPr>
              <a:defRPr/>
            </a:pPr>
            <a:fld id="{948D4D2D-D207-41CD-A926-0C6568DA8F1F}" type="slidenum">
              <a:rPr lang="sv-SE" altLang="en-US" smtClean="0"/>
              <a:pPr>
                <a:defRPr/>
              </a:pPr>
              <a:t>40</a:t>
            </a:fld>
            <a:endParaRPr lang="sv-SE" altLang="en-US"/>
          </a:p>
        </p:txBody>
      </p:sp>
    </p:spTree>
    <p:extLst>
      <p:ext uri="{BB962C8B-B14F-4D97-AF65-F5344CB8AC3E}">
        <p14:creationId xmlns:p14="http://schemas.microsoft.com/office/powerpoint/2010/main" val="37667553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2026920" y="4731293"/>
            <a:ext cx="7772400" cy="1470025"/>
          </a:xfrm>
        </p:spPr>
        <p:txBody>
          <a:bodyPr>
            <a:normAutofit fontScale="90000"/>
          </a:bodyPr>
          <a:lstStyle/>
          <a:p>
            <a:r>
              <a:rPr lang="sv-SE" dirty="0" smtClean="0">
                <a:solidFill>
                  <a:srgbClr val="FF0000"/>
                </a:solidFill>
              </a:rPr>
              <a:t>Effektiv kommunikation </a:t>
            </a:r>
            <a:br>
              <a:rPr lang="sv-SE" dirty="0" smtClean="0">
                <a:solidFill>
                  <a:srgbClr val="FF0000"/>
                </a:solidFill>
              </a:rPr>
            </a:br>
            <a:r>
              <a:rPr lang="sv-SE" dirty="0" smtClean="0">
                <a:solidFill>
                  <a:srgbClr val="FF0000"/>
                </a:solidFill>
              </a:rPr>
              <a:t/>
            </a:r>
            <a:br>
              <a:rPr lang="sv-SE" dirty="0" smtClean="0">
                <a:solidFill>
                  <a:srgbClr val="FF0000"/>
                </a:solidFill>
              </a:rPr>
            </a:br>
            <a:r>
              <a:rPr lang="sv-SE" dirty="0" smtClean="0"/>
              <a:t>är när församlingen berättar om vardagsliv – på ett sätt som människor ser, berörs av och kan relatera till</a:t>
            </a:r>
            <a:endParaRPr lang="sv-SE" dirty="0"/>
          </a:p>
        </p:txBody>
      </p:sp>
    </p:spTree>
    <p:extLst>
      <p:ext uri="{BB962C8B-B14F-4D97-AF65-F5344CB8AC3E}">
        <p14:creationId xmlns:p14="http://schemas.microsoft.com/office/powerpoint/2010/main" val="1421974732"/>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023" y="150996"/>
            <a:ext cx="679132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tshållare för innehåll 2"/>
          <p:cNvSpPr>
            <a:spLocks noGrp="1"/>
          </p:cNvSpPr>
          <p:nvPr>
            <p:ph idx="4294967295"/>
          </p:nvPr>
        </p:nvSpPr>
        <p:spPr>
          <a:xfrm>
            <a:off x="2233388" y="6481626"/>
            <a:ext cx="7566301" cy="752748"/>
          </a:xfrm>
        </p:spPr>
        <p:txBody>
          <a:bodyPr>
            <a:normAutofit/>
          </a:bodyPr>
          <a:lstStyle/>
          <a:p>
            <a:pPr marL="0" indent="0">
              <a:buNone/>
            </a:pPr>
            <a:r>
              <a:rPr lang="sv-SE" sz="1600" dirty="0">
                <a:solidFill>
                  <a:srgbClr val="FF0000"/>
                </a:solidFill>
                <a:hlinkClick r:id="rId3"/>
              </a:rPr>
              <a:t>https://internwww.svenskakyrkan.se/kommunikation/kommunikationskoncept</a:t>
            </a:r>
            <a:endParaRPr lang="sv-SE" sz="1600" dirty="0">
              <a:solidFill>
                <a:srgbClr val="FF0000"/>
              </a:solidFill>
            </a:endParaRPr>
          </a:p>
          <a:p>
            <a:endParaRPr lang="sv-SE" dirty="0"/>
          </a:p>
        </p:txBody>
      </p:sp>
    </p:spTree>
    <p:extLst>
      <p:ext uri="{BB962C8B-B14F-4D97-AF65-F5344CB8AC3E}">
        <p14:creationId xmlns:p14="http://schemas.microsoft.com/office/powerpoint/2010/main" val="159368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Strategisk kompass</a:t>
            </a:r>
            <a:endParaRPr lang="sv-SE" dirty="0"/>
          </a:p>
        </p:txBody>
      </p:sp>
      <p:grpSp>
        <p:nvGrpSpPr>
          <p:cNvPr id="12" name="Group 230"/>
          <p:cNvGrpSpPr/>
          <p:nvPr/>
        </p:nvGrpSpPr>
        <p:grpSpPr>
          <a:xfrm>
            <a:off x="2093696" y="1889446"/>
            <a:ext cx="5226440" cy="4563891"/>
            <a:chOff x="0" y="-1"/>
            <a:chExt cx="6146766" cy="5432535"/>
          </a:xfrm>
        </p:grpSpPr>
        <p:graphicFrame>
          <p:nvGraphicFramePr>
            <p:cNvPr id="13" name="Table 225"/>
            <p:cNvGraphicFramePr/>
            <p:nvPr>
              <p:extLst/>
            </p:nvPr>
          </p:nvGraphicFramePr>
          <p:xfrm>
            <a:off x="500905" y="120133"/>
            <a:ext cx="5376354" cy="4967924"/>
          </p:xfrm>
          <a:graphic>
            <a:graphicData uri="http://schemas.openxmlformats.org/drawingml/2006/table">
              <a:tbl>
                <a:tblPr/>
                <a:tblGrid>
                  <a:gridCol w="2285689"/>
                  <a:gridCol w="2285689"/>
                </a:tblGrid>
                <a:tr h="2086785">
                  <a:tc>
                    <a:txBody>
                      <a:bodyPr/>
                      <a:lstStyle/>
                      <a:p>
                        <a:pPr defTabSz="914400">
                          <a:defRPr sz="2400"/>
                        </a:pPr>
                        <a:endParaRPr/>
                      </a:p>
                    </a:txBody>
                    <a:tcPr marL="50800" marR="50800" marT="50800" marB="50800" anchor="ctr" horzOverflow="overflow">
                      <a:lnL w="12700">
                        <a:solidFill>
                          <a:srgbClr val="212121"/>
                        </a:solidFill>
                        <a:custDash>
                          <a:ds d="200000" sp="200000"/>
                        </a:custDash>
                        <a:miter lim="400000"/>
                      </a:lnL>
                      <a:lnR w="12700">
                        <a:solidFill>
                          <a:srgbClr val="212121"/>
                        </a:solidFill>
                        <a:custDash>
                          <a:ds d="200000" sp="200000"/>
                        </a:custDash>
                        <a:miter lim="400000"/>
                      </a:lnR>
                      <a:lnT w="12700">
                        <a:solidFill>
                          <a:srgbClr val="212121"/>
                        </a:solidFill>
                        <a:custDash>
                          <a:ds d="200000" sp="200000"/>
                        </a:custDash>
                        <a:miter lim="400000"/>
                      </a:lnT>
                      <a:lnB w="12700">
                        <a:solidFill>
                          <a:srgbClr val="212121"/>
                        </a:solidFill>
                        <a:custDash>
                          <a:ds d="200000" sp="200000"/>
                        </a:custDash>
                        <a:miter lim="400000"/>
                      </a:lnB>
                    </a:tcPr>
                  </a:tc>
                  <a:tc>
                    <a:txBody>
                      <a:bodyPr/>
                      <a:lstStyle/>
                      <a:p>
                        <a:pPr defTabSz="914400">
                          <a:defRPr sz="2400"/>
                        </a:pPr>
                        <a:endParaRPr dirty="0"/>
                      </a:p>
                    </a:txBody>
                    <a:tcPr marL="50800" marR="50800" marT="50800" marB="50800" anchor="ctr" horzOverflow="overflow">
                      <a:lnL w="12700">
                        <a:solidFill>
                          <a:srgbClr val="212121"/>
                        </a:solidFill>
                        <a:custDash>
                          <a:ds d="200000" sp="200000"/>
                        </a:custDash>
                        <a:miter lim="400000"/>
                      </a:lnL>
                      <a:lnR w="12700">
                        <a:solidFill>
                          <a:srgbClr val="212121"/>
                        </a:solidFill>
                        <a:custDash>
                          <a:ds d="200000" sp="200000"/>
                        </a:custDash>
                        <a:miter lim="400000"/>
                      </a:lnR>
                      <a:lnT w="12700">
                        <a:solidFill>
                          <a:srgbClr val="212121"/>
                        </a:solidFill>
                        <a:custDash>
                          <a:ds d="200000" sp="200000"/>
                        </a:custDash>
                        <a:miter lim="400000"/>
                      </a:lnT>
                      <a:lnB w="12700">
                        <a:solidFill>
                          <a:srgbClr val="212121"/>
                        </a:solidFill>
                        <a:custDash>
                          <a:ds d="200000" sp="200000"/>
                        </a:custDash>
                        <a:miter lim="400000"/>
                      </a:lnB>
                    </a:tcPr>
                  </a:tc>
                </a:tr>
                <a:tr h="2086785">
                  <a:tc>
                    <a:txBody>
                      <a:bodyPr/>
                      <a:lstStyle/>
                      <a:p>
                        <a:pPr defTabSz="914400">
                          <a:defRPr sz="2400"/>
                        </a:pPr>
                        <a:endParaRPr/>
                      </a:p>
                    </a:txBody>
                    <a:tcPr marL="50800" marR="50800" marT="50800" marB="50800" anchor="ctr" horzOverflow="overflow">
                      <a:lnL w="12700">
                        <a:solidFill>
                          <a:srgbClr val="212121"/>
                        </a:solidFill>
                        <a:custDash>
                          <a:ds d="200000" sp="200000"/>
                        </a:custDash>
                        <a:miter lim="400000"/>
                      </a:lnL>
                      <a:lnR w="12700">
                        <a:solidFill>
                          <a:srgbClr val="212121"/>
                        </a:solidFill>
                        <a:custDash>
                          <a:ds d="200000" sp="200000"/>
                        </a:custDash>
                        <a:miter lim="400000"/>
                      </a:lnR>
                      <a:lnT w="12700">
                        <a:solidFill>
                          <a:srgbClr val="212121"/>
                        </a:solidFill>
                        <a:custDash>
                          <a:ds d="200000" sp="200000"/>
                        </a:custDash>
                        <a:miter lim="400000"/>
                      </a:lnT>
                      <a:lnB w="12700">
                        <a:solidFill>
                          <a:srgbClr val="212121"/>
                        </a:solidFill>
                        <a:custDash>
                          <a:ds d="200000" sp="200000"/>
                        </a:custDash>
                        <a:miter lim="400000"/>
                      </a:lnB>
                    </a:tcPr>
                  </a:tc>
                  <a:tc>
                    <a:txBody>
                      <a:bodyPr/>
                      <a:lstStyle/>
                      <a:p>
                        <a:pPr defTabSz="914400">
                          <a:defRPr sz="2400"/>
                        </a:pPr>
                        <a:endParaRPr dirty="0"/>
                      </a:p>
                    </a:txBody>
                    <a:tcPr marL="50800" marR="50800" marT="50800" marB="50800" anchor="ctr" horzOverflow="overflow">
                      <a:lnL w="12700">
                        <a:solidFill>
                          <a:srgbClr val="212121"/>
                        </a:solidFill>
                        <a:custDash>
                          <a:ds d="200000" sp="200000"/>
                        </a:custDash>
                        <a:miter lim="400000"/>
                      </a:lnL>
                      <a:lnR w="12700">
                        <a:solidFill>
                          <a:srgbClr val="212121"/>
                        </a:solidFill>
                        <a:custDash>
                          <a:ds d="200000" sp="200000"/>
                        </a:custDash>
                        <a:miter lim="400000"/>
                      </a:lnR>
                      <a:lnT w="12700">
                        <a:solidFill>
                          <a:srgbClr val="212121"/>
                        </a:solidFill>
                        <a:custDash>
                          <a:ds d="200000" sp="200000"/>
                        </a:custDash>
                        <a:miter lim="400000"/>
                      </a:lnT>
                      <a:lnB w="12700">
                        <a:solidFill>
                          <a:srgbClr val="212121"/>
                        </a:solidFill>
                        <a:custDash>
                          <a:ds d="200000" sp="200000"/>
                        </a:custDash>
                        <a:miter lim="400000"/>
                      </a:lnB>
                    </a:tcPr>
                  </a:tc>
                </a:tr>
              </a:tbl>
            </a:graphicData>
          </a:graphic>
        </p:graphicFrame>
        <p:sp>
          <p:nvSpPr>
            <p:cNvPr id="14" name="Shape 226"/>
            <p:cNvSpPr/>
            <p:nvPr/>
          </p:nvSpPr>
          <p:spPr>
            <a:xfrm flipV="1">
              <a:off x="504055" y="-1"/>
              <a:ext cx="1" cy="5296618"/>
            </a:xfrm>
            <a:prstGeom prst="line">
              <a:avLst/>
            </a:prstGeom>
            <a:noFill/>
            <a:ln w="25400" cap="flat">
              <a:solidFill>
                <a:srgbClr val="424242"/>
              </a:solidFill>
              <a:prstDash val="solid"/>
              <a:miter lim="400000"/>
              <a:tailEnd type="stealth" w="med" len="med"/>
            </a:ln>
            <a:effectLst/>
          </p:spPr>
          <p:txBody>
            <a:bodyPr wrap="square" lIns="27093" tIns="27093" rIns="27093" bIns="27093" numCol="1" anchor="ctr">
              <a:noAutofit/>
            </a:bodyPr>
            <a:lstStyle/>
            <a:p>
              <a:pPr defTabSz="325120">
                <a:defRPr sz="800"/>
              </a:pPr>
              <a:endParaRPr sz="800"/>
            </a:p>
          </p:txBody>
        </p:sp>
        <p:sp>
          <p:nvSpPr>
            <p:cNvPr id="15" name="Shape 227"/>
            <p:cNvSpPr/>
            <p:nvPr/>
          </p:nvSpPr>
          <p:spPr>
            <a:xfrm>
              <a:off x="193390" y="5079408"/>
              <a:ext cx="5784000" cy="1"/>
            </a:xfrm>
            <a:prstGeom prst="line">
              <a:avLst/>
            </a:prstGeom>
            <a:noFill/>
            <a:ln w="25400" cap="flat">
              <a:solidFill>
                <a:srgbClr val="424242"/>
              </a:solidFill>
              <a:prstDash val="solid"/>
              <a:miter lim="400000"/>
              <a:tailEnd type="stealth" w="med" len="med"/>
            </a:ln>
            <a:effectLst/>
          </p:spPr>
          <p:txBody>
            <a:bodyPr wrap="square" lIns="27093" tIns="27093" rIns="27093" bIns="27093" numCol="1" anchor="ctr">
              <a:noAutofit/>
            </a:bodyPr>
            <a:lstStyle/>
            <a:p>
              <a:pPr defTabSz="325120">
                <a:defRPr sz="800"/>
              </a:pPr>
              <a:endParaRPr sz="800"/>
            </a:p>
          </p:txBody>
        </p:sp>
        <p:sp>
          <p:nvSpPr>
            <p:cNvPr id="16" name="Shape 228"/>
            <p:cNvSpPr/>
            <p:nvPr/>
          </p:nvSpPr>
          <p:spPr>
            <a:xfrm rot="16200000">
              <a:off x="-2300977" y="2400106"/>
              <a:ext cx="5033856" cy="43190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algn="r" defTabSz="325120">
                <a:defRPr sz="1800">
                  <a:solidFill>
                    <a:srgbClr val="24D2A9"/>
                  </a:solidFill>
                  <a:latin typeface="Avenir Medium"/>
                  <a:ea typeface="Avenir Medium"/>
                  <a:cs typeface="Avenir Medium"/>
                  <a:sym typeface="Avenir Medium"/>
                </a:defRPr>
              </a:lvl1pPr>
            </a:lstStyle>
            <a:p>
              <a:r>
                <a:rPr lang="sv-SE" sz="2000" dirty="0">
                  <a:solidFill>
                    <a:srgbClr val="FF0000"/>
                  </a:solidFill>
                </a:rPr>
                <a:t>Står vi för det </a:t>
              </a:r>
              <a:r>
                <a:rPr sz="2000" dirty="0">
                  <a:solidFill>
                    <a:srgbClr val="FF0000"/>
                  </a:solidFill>
                </a:rPr>
                <a:t>vi tror på? </a:t>
              </a:r>
            </a:p>
          </p:txBody>
        </p:sp>
        <p:sp>
          <p:nvSpPr>
            <p:cNvPr id="17" name="Shape 229"/>
            <p:cNvSpPr/>
            <p:nvPr/>
          </p:nvSpPr>
          <p:spPr>
            <a:xfrm>
              <a:off x="455496" y="5030649"/>
              <a:ext cx="5691270" cy="401885"/>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algn="r" defTabSz="325120">
                <a:defRPr sz="1800">
                  <a:solidFill>
                    <a:srgbClr val="24D2A9"/>
                  </a:solidFill>
                  <a:latin typeface="Avenir Medium"/>
                  <a:ea typeface="Avenir Medium"/>
                  <a:cs typeface="Avenir Medium"/>
                  <a:sym typeface="Avenir Medium"/>
                </a:defRPr>
              </a:lvl1pPr>
            </a:lstStyle>
            <a:p>
              <a:r>
                <a:rPr sz="2000" dirty="0" err="1">
                  <a:solidFill>
                    <a:srgbClr val="FF0000"/>
                  </a:solidFill>
                </a:rPr>
                <a:t>Kommer</a:t>
              </a:r>
              <a:r>
                <a:rPr sz="2000" dirty="0">
                  <a:solidFill>
                    <a:srgbClr val="FF0000"/>
                  </a:solidFill>
                </a:rPr>
                <a:t> vi </a:t>
              </a:r>
              <a:r>
                <a:rPr sz="2000" dirty="0" err="1">
                  <a:solidFill>
                    <a:srgbClr val="FF0000"/>
                  </a:solidFill>
                </a:rPr>
                <a:t>närmare</a:t>
              </a:r>
              <a:r>
                <a:rPr sz="2000" dirty="0">
                  <a:solidFill>
                    <a:srgbClr val="FF0000"/>
                  </a:solidFill>
                </a:rPr>
                <a:t> </a:t>
              </a:r>
              <a:r>
                <a:rPr sz="2000" dirty="0" err="1">
                  <a:solidFill>
                    <a:srgbClr val="FF0000"/>
                  </a:solidFill>
                </a:rPr>
                <a:t>våra</a:t>
              </a:r>
              <a:r>
                <a:rPr sz="2000" dirty="0">
                  <a:solidFill>
                    <a:srgbClr val="FF0000"/>
                  </a:solidFill>
                </a:rPr>
                <a:t> </a:t>
              </a:r>
              <a:r>
                <a:rPr sz="2000" dirty="0" err="1">
                  <a:solidFill>
                    <a:srgbClr val="FF0000"/>
                  </a:solidFill>
                </a:rPr>
                <a:t>medmänniskor</a:t>
              </a:r>
              <a:r>
                <a:rPr sz="2000" dirty="0">
                  <a:solidFill>
                    <a:srgbClr val="FF0000"/>
                  </a:solidFill>
                </a:rPr>
                <a:t>?</a:t>
              </a:r>
            </a:p>
          </p:txBody>
        </p:sp>
      </p:grpSp>
      <p:sp>
        <p:nvSpPr>
          <p:cNvPr id="18" name="Shape 232"/>
          <p:cNvSpPr/>
          <p:nvPr/>
        </p:nvSpPr>
        <p:spPr>
          <a:xfrm>
            <a:off x="7320136" y="575975"/>
            <a:ext cx="2664296" cy="2641846"/>
          </a:xfrm>
          <a:prstGeom prst="ellipse">
            <a:avLst/>
          </a:prstGeom>
          <a:solidFill>
            <a:srgbClr val="FFFFFF"/>
          </a:solidFill>
          <a:ln w="3175">
            <a:miter lim="400000"/>
          </a:ln>
          <a:effectLst>
            <a:outerShdw blurRad="101600" dist="12700" dir="5400000" rotWithShape="0">
              <a:srgbClr val="000000">
                <a:alpha val="50000"/>
              </a:srgbClr>
            </a:outerShdw>
          </a:effectLst>
          <a:extLst>
            <a:ext uri="{C572A759-6A51-4108-AA02-DFA0A04FC94B}">
              <ma14:wrappingTextBoxFlag xmlns:ma14="http://schemas.microsoft.com/office/mac/drawingml/2011/main" xmlns="" val="1"/>
            </a:ext>
          </a:extLst>
        </p:spPr>
        <p:txBody>
          <a:bodyPr lIns="27093" tIns="27093" rIns="27093" bIns="27093" anchor="ctr"/>
          <a:lstStyle/>
          <a:p>
            <a:pPr algn="ctr">
              <a:defRPr sz="1200">
                <a:latin typeface="Avenir Roman"/>
                <a:ea typeface="Avenir Roman"/>
                <a:cs typeface="Avenir Roman"/>
                <a:sym typeface="Avenir Roman"/>
              </a:defRPr>
            </a:pPr>
            <a:r>
              <a:rPr sz="2000" dirty="0">
                <a:solidFill>
                  <a:srgbClr val="FF0000"/>
                </a:solidFill>
                <a:latin typeface="Avenir Medium"/>
                <a:ea typeface="Avenir Medium"/>
                <a:cs typeface="Avenir Medium"/>
                <a:sym typeface="Avenir Medium"/>
              </a:rPr>
              <a:t>Målbild</a:t>
            </a:r>
            <a:r>
              <a:rPr sz="2000" dirty="0"/>
              <a:t> </a:t>
            </a:r>
          </a:p>
          <a:p>
            <a:pPr algn="ctr">
              <a:defRPr sz="1200">
                <a:latin typeface="Avenir Roman"/>
                <a:ea typeface="Avenir Roman"/>
                <a:cs typeface="Avenir Roman"/>
                <a:sym typeface="Avenir Roman"/>
              </a:defRPr>
            </a:pPr>
            <a:r>
              <a:rPr sz="2000" dirty="0"/>
              <a:t>Vara relevant i människors liv och uppfattas bidra till samhällsnytta.</a:t>
            </a:r>
          </a:p>
        </p:txBody>
      </p:sp>
      <p:sp>
        <p:nvSpPr>
          <p:cNvPr id="11" name="Rubrik 3"/>
          <p:cNvSpPr txBox="1">
            <a:spLocks/>
          </p:cNvSpPr>
          <p:nvPr/>
        </p:nvSpPr>
        <p:spPr>
          <a:xfrm>
            <a:off x="6168008" y="2060848"/>
            <a:ext cx="6480720" cy="3096344"/>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sz="3200" dirty="0"/>
              <a:t>Får vi x att:</a:t>
            </a:r>
            <a:r>
              <a:rPr lang="sv-SE" sz="1600" dirty="0"/>
              <a:t/>
            </a:r>
            <a:br>
              <a:rPr lang="sv-SE" sz="1600" dirty="0"/>
            </a:br>
            <a:r>
              <a:rPr lang="sv-SE" sz="1600" dirty="0"/>
              <a:t>- gör det som är viktigt för dem</a:t>
            </a:r>
          </a:p>
          <a:p>
            <a:pPr algn="l"/>
            <a:r>
              <a:rPr lang="sv-SE" sz="1600" dirty="0"/>
              <a:t>- - i deras sammanhang</a:t>
            </a:r>
          </a:p>
        </p:txBody>
      </p:sp>
      <p:pic>
        <p:nvPicPr>
          <p:cNvPr id="20" name="Picture 4" descr="dop-annons-pappa_v3_1605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2115389"/>
            <a:ext cx="995128" cy="1408106"/>
          </a:xfrm>
          <a:prstGeom prst="rect">
            <a:avLst/>
          </a:prstGeom>
        </p:spPr>
      </p:pic>
    </p:spTree>
    <p:extLst>
      <p:ext uri="{BB962C8B-B14F-4D97-AF65-F5344CB8AC3E}">
        <p14:creationId xmlns:p14="http://schemas.microsoft.com/office/powerpoint/2010/main" val="140131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normAutofit/>
          </a:bodyPr>
          <a:lstStyle/>
          <a:p>
            <a:r>
              <a:rPr lang="sv-SE" dirty="0" smtClean="0"/>
              <a:t>Tänker på att gå med</a:t>
            </a:r>
            <a:endParaRPr lang="sv-SE" dirty="0"/>
          </a:p>
        </p:txBody>
      </p:sp>
      <p:graphicFrame>
        <p:nvGraphicFramePr>
          <p:cNvPr id="11" name="Platshållare för innehåll 10"/>
          <p:cNvGraphicFramePr>
            <a:graphicFrameLocks noGrp="1"/>
          </p:cNvGraphicFramePr>
          <p:nvPr>
            <p:ph idx="1"/>
            <p:extLst/>
          </p:nvPr>
        </p:nvGraphicFramePr>
        <p:xfrm>
          <a:off x="1160463" y="2054375"/>
          <a:ext cx="10193337" cy="4003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9788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Synlighet - gemensamma krafter</a:t>
            </a:r>
            <a:endParaRPr lang="sv-SE" dirty="0"/>
          </a:p>
        </p:txBody>
      </p:sp>
      <p:sp>
        <p:nvSpPr>
          <p:cNvPr id="5" name="Platshållare för innehåll 4"/>
          <p:cNvSpPr>
            <a:spLocks noGrp="1"/>
          </p:cNvSpPr>
          <p:nvPr>
            <p:ph sz="half" idx="1"/>
          </p:nvPr>
        </p:nvSpPr>
        <p:spPr/>
        <p:txBody>
          <a:bodyPr>
            <a:normAutofit fontScale="92500"/>
          </a:bodyPr>
          <a:lstStyle/>
          <a:p>
            <a:pPr marL="0" indent="0">
              <a:buNone/>
            </a:pPr>
            <a:r>
              <a:rPr lang="sv-SE" dirty="0" smtClean="0"/>
              <a:t>Totalt </a:t>
            </a:r>
            <a:r>
              <a:rPr lang="sv-SE" dirty="0"/>
              <a:t>fick </a:t>
            </a:r>
            <a:r>
              <a:rPr lang="sv-SE" dirty="0" smtClean="0"/>
              <a:t>satsningarna i sociala medier en </a:t>
            </a:r>
            <a:r>
              <a:rPr lang="sv-SE" dirty="0"/>
              <a:t>räckvidd på </a:t>
            </a:r>
            <a:endParaRPr lang="sv-SE" dirty="0" smtClean="0"/>
          </a:p>
          <a:p>
            <a:pPr marL="0" indent="0">
              <a:buNone/>
            </a:pPr>
            <a:r>
              <a:rPr lang="sv-SE" sz="4400" dirty="0" smtClean="0">
                <a:solidFill>
                  <a:srgbClr val="FF0000"/>
                </a:solidFill>
              </a:rPr>
              <a:t>1 </a:t>
            </a:r>
            <a:r>
              <a:rPr lang="sv-SE" sz="4400" dirty="0">
                <a:solidFill>
                  <a:srgbClr val="FF0000"/>
                </a:solidFill>
              </a:rPr>
              <a:t>004 529</a:t>
            </a:r>
            <a:r>
              <a:rPr lang="sv-SE" dirty="0"/>
              <a:t> </a:t>
            </a:r>
            <a:r>
              <a:rPr lang="sv-SE" dirty="0" smtClean="0"/>
              <a:t>personer </a:t>
            </a:r>
          </a:p>
          <a:p>
            <a:pPr marL="0" indent="0">
              <a:buNone/>
            </a:pPr>
            <a:endParaRPr lang="sv-SE" dirty="0"/>
          </a:p>
          <a:p>
            <a:pPr marL="0" indent="0">
              <a:buNone/>
            </a:pPr>
            <a:r>
              <a:rPr lang="sv-SE" dirty="0" smtClean="0"/>
              <a:t>Filmen</a:t>
            </a:r>
            <a:r>
              <a:rPr lang="sv-SE" dirty="0"/>
              <a:t> </a:t>
            </a:r>
            <a:r>
              <a:rPr lang="sv-SE" dirty="0" smtClean="0">
                <a:solidFill>
                  <a:srgbClr val="FF0000"/>
                </a:solidFill>
              </a:rPr>
              <a:t>Kyrkoval Sorgegrupp</a:t>
            </a:r>
            <a:r>
              <a:rPr lang="sv-SE" dirty="0"/>
              <a:t> </a:t>
            </a:r>
            <a:r>
              <a:rPr lang="sv-SE" dirty="0" smtClean="0"/>
              <a:t>nådde</a:t>
            </a:r>
            <a:br>
              <a:rPr lang="sv-SE" dirty="0" smtClean="0"/>
            </a:br>
            <a:r>
              <a:rPr lang="sv-SE" sz="4400" dirty="0">
                <a:solidFill>
                  <a:srgbClr val="FF0000"/>
                </a:solidFill>
              </a:rPr>
              <a:t>447 </a:t>
            </a:r>
            <a:r>
              <a:rPr lang="sv-SE" sz="4400" dirty="0" smtClean="0">
                <a:solidFill>
                  <a:srgbClr val="FF0000"/>
                </a:solidFill>
              </a:rPr>
              <a:t>427</a:t>
            </a:r>
            <a:r>
              <a:rPr lang="sv-SE" dirty="0" smtClean="0"/>
              <a:t>personer</a:t>
            </a:r>
            <a:r>
              <a:rPr lang="sv-SE" dirty="0"/>
              <a:t>.</a:t>
            </a:r>
          </a:p>
          <a:p>
            <a:endParaRPr lang="sv-SE" dirty="0" smtClean="0"/>
          </a:p>
          <a:p>
            <a:pPr marL="0" indent="0">
              <a:buNone/>
            </a:pPr>
            <a:r>
              <a:rPr lang="sv-SE" sz="5100" dirty="0">
                <a:solidFill>
                  <a:srgbClr val="FF0000"/>
                </a:solidFill>
              </a:rPr>
              <a:t>Superbra jobbat!</a:t>
            </a:r>
          </a:p>
        </p:txBody>
      </p:sp>
      <p:pic>
        <p:nvPicPr>
          <p:cNvPr id="9" name="Platshållare för innehåll 8"/>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172199" y="2228274"/>
            <a:ext cx="5251361" cy="3415477"/>
          </a:xfrm>
          <a:prstGeom prst="rect">
            <a:avLst/>
          </a:prstGeom>
        </p:spPr>
      </p:pic>
    </p:spTree>
    <p:extLst>
      <p:ext uri="{BB962C8B-B14F-4D97-AF65-F5344CB8AC3E}">
        <p14:creationId xmlns:p14="http://schemas.microsoft.com/office/powerpoint/2010/main" val="291943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408139" y="1825624"/>
            <a:ext cx="4787149" cy="4534795"/>
          </a:xfrm>
        </p:spPr>
        <p:txBody>
          <a:bodyPr>
            <a:normAutofit/>
          </a:bodyPr>
          <a:lstStyle/>
          <a:p>
            <a:r>
              <a:rPr lang="sv-SE" sz="2800" b="1" dirty="0"/>
              <a:t>Allhelgona </a:t>
            </a:r>
            <a:r>
              <a:rPr lang="sv-SE" sz="2800" b="1" dirty="0" smtClean="0"/>
              <a:t>2017</a:t>
            </a:r>
            <a:br>
              <a:rPr lang="sv-SE" sz="2800" b="1" dirty="0" smtClean="0"/>
            </a:br>
            <a:r>
              <a:rPr lang="sv-SE" sz="2800" dirty="0" smtClean="0"/>
              <a:t>Livesänd bönekväll. </a:t>
            </a:r>
            <a:br>
              <a:rPr lang="sv-SE" sz="2800" dirty="0" smtClean="0"/>
            </a:br>
            <a:r>
              <a:rPr lang="sv-SE" sz="2800" dirty="0" smtClean="0"/>
              <a:t>82 deltog 50 000 tittade</a:t>
            </a:r>
          </a:p>
          <a:p>
            <a:r>
              <a:rPr lang="sv-SE" sz="2800" dirty="0"/>
              <a:t>110 </a:t>
            </a:r>
            <a:r>
              <a:rPr lang="sv-SE" sz="2800" dirty="0" smtClean="0"/>
              <a:t>000 ljuskartonger</a:t>
            </a:r>
          </a:p>
          <a:p>
            <a:r>
              <a:rPr lang="sv-SE" sz="2800" b="1" dirty="0"/>
              <a:t>Första hjälpen </a:t>
            </a:r>
            <a:r>
              <a:rPr lang="sv-SE" sz="2800" b="1" dirty="0" smtClean="0"/>
              <a:t>vid sorg</a:t>
            </a:r>
            <a:br>
              <a:rPr lang="sv-SE" sz="2800" b="1" dirty="0" smtClean="0"/>
            </a:br>
            <a:r>
              <a:rPr lang="sv-SE" sz="2800" dirty="0" smtClean="0"/>
              <a:t>Nominerad </a:t>
            </a:r>
            <a:r>
              <a:rPr lang="sv-SE" sz="2800" dirty="0"/>
              <a:t>i </a:t>
            </a:r>
            <a:r>
              <a:rPr lang="sv-SE" sz="2800" dirty="0" smtClean="0"/>
              <a:t>EMEA </a:t>
            </a:r>
            <a:r>
              <a:rPr lang="sv-SE" sz="2800" dirty="0" err="1" smtClean="0"/>
              <a:t>Saber</a:t>
            </a:r>
            <a:r>
              <a:rPr lang="sv-SE" sz="2800" dirty="0" smtClean="0"/>
              <a:t> </a:t>
            </a:r>
            <a:r>
              <a:rPr lang="sv-SE" sz="2800" dirty="0" err="1" smtClean="0"/>
              <a:t>awards</a:t>
            </a:r>
            <a:r>
              <a:rPr lang="sv-SE" sz="2800" dirty="0" smtClean="0"/>
              <a:t> 23 maj i non profit-kategorin. En </a:t>
            </a:r>
            <a:r>
              <a:rPr lang="sv-SE" sz="2800" dirty="0"/>
              <a:t>av världens största PR-tävlingar! </a:t>
            </a:r>
            <a:endParaRPr lang="sv-SE" sz="2800" dirty="0" smtClean="0"/>
          </a:p>
          <a:p>
            <a:endParaRPr lang="sv-SE" sz="2800" dirty="0"/>
          </a:p>
          <a:p>
            <a:endParaRPr lang="sv-SE" dirty="0"/>
          </a:p>
        </p:txBody>
      </p:sp>
      <p:pic>
        <p:nvPicPr>
          <p:cNvPr id="5" name="Platshållare för innehåll 4"/>
          <p:cNvPicPr>
            <a:picLocks noGrp="1" noChangeAspect="1"/>
          </p:cNvPicPr>
          <p:nvPr>
            <p:ph idx="11"/>
          </p:nvPr>
        </p:nvPicPr>
        <p:blipFill>
          <a:blip r:embed="rId3"/>
          <a:stretch>
            <a:fillRect/>
          </a:stretch>
        </p:blipFill>
        <p:spPr>
          <a:xfrm>
            <a:off x="1160890" y="1758294"/>
            <a:ext cx="4822324" cy="4602126"/>
          </a:xfrm>
          <a:prstGeom prst="rect">
            <a:avLst/>
          </a:prstGeom>
        </p:spPr>
      </p:pic>
      <p:sp>
        <p:nvSpPr>
          <p:cNvPr id="2" name="Rubrik 1"/>
          <p:cNvSpPr>
            <a:spLocks noGrp="1"/>
          </p:cNvSpPr>
          <p:nvPr>
            <p:ph type="title"/>
          </p:nvPr>
        </p:nvSpPr>
        <p:spPr/>
        <p:txBody>
          <a:bodyPr/>
          <a:lstStyle/>
          <a:p>
            <a:r>
              <a:rPr lang="sv-SE" dirty="0" smtClean="0"/>
              <a:t>Tillsammans </a:t>
            </a:r>
            <a:br>
              <a:rPr lang="sv-SE" dirty="0" smtClean="0"/>
            </a:br>
            <a:r>
              <a:rPr lang="sv-SE" dirty="0" smtClean="0"/>
              <a:t>– synlighet och möten</a:t>
            </a:r>
            <a:endParaRPr lang="sv-SE" dirty="0"/>
          </a:p>
        </p:txBody>
      </p:sp>
    </p:spTree>
    <p:extLst>
      <p:ext uri="{BB962C8B-B14F-4D97-AF65-F5344CB8AC3E}">
        <p14:creationId xmlns:p14="http://schemas.microsoft.com/office/powerpoint/2010/main" val="3713016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ndad rektangulär 1"/>
          <p:cNvSpPr/>
          <p:nvPr/>
        </p:nvSpPr>
        <p:spPr>
          <a:xfrm>
            <a:off x="2845736" y="1772816"/>
            <a:ext cx="6336704" cy="2880320"/>
          </a:xfrm>
          <a:prstGeom prst="wedgeRoundRectCallout">
            <a:avLst>
              <a:gd name="adj1" fmla="val -47987"/>
              <a:gd name="adj2" fmla="val 92621"/>
              <a:gd name="adj3" fmla="val 16667"/>
            </a:avLst>
          </a:prstGeom>
          <a:solidFill>
            <a:schemeClr val="tx2">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3"/>
          <p:cNvSpPr txBox="1">
            <a:spLocks/>
          </p:cNvSpPr>
          <p:nvPr/>
        </p:nvSpPr>
        <p:spPr>
          <a:xfrm>
            <a:off x="3076278" y="2869188"/>
            <a:ext cx="5756026" cy="12241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a:r>
              <a:rPr lang="sv-SE" sz="6600" dirty="0" smtClean="0"/>
              <a:t>Mötet är ett viktig vägval</a:t>
            </a:r>
            <a:endParaRPr lang="sv-SE" sz="6600" dirty="0"/>
          </a:p>
        </p:txBody>
      </p:sp>
    </p:spTree>
    <p:extLst>
      <p:ext uri="{BB962C8B-B14F-4D97-AF65-F5344CB8AC3E}">
        <p14:creationId xmlns:p14="http://schemas.microsoft.com/office/powerpoint/2010/main" val="10412987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4638"/>
            <a:ext cx="8229600" cy="850106"/>
          </a:xfrm>
        </p:spPr>
        <p:txBody>
          <a:bodyPr>
            <a:normAutofit/>
          </a:bodyPr>
          <a:lstStyle/>
          <a:p>
            <a:r>
              <a:rPr lang="sv-SE" dirty="0" smtClean="0"/>
              <a:t>Gör mötet centralt</a:t>
            </a:r>
            <a:endParaRPr lang="sv-SE" dirty="0"/>
          </a:p>
        </p:txBody>
      </p:sp>
      <p:graphicFrame>
        <p:nvGraphicFramePr>
          <p:cNvPr id="4" name="Platshållare för innehåll 3"/>
          <p:cNvGraphicFramePr>
            <a:graphicFrameLocks noGrp="1"/>
          </p:cNvGraphicFramePr>
          <p:nvPr>
            <p:ph idx="1"/>
            <p:extLst/>
          </p:nvPr>
        </p:nvGraphicFramePr>
        <p:xfrm>
          <a:off x="1631504" y="1600200"/>
          <a:ext cx="8928992" cy="49251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a:off x="2711625" y="1417638"/>
            <a:ext cx="777642" cy="376724"/>
          </a:xfrm>
          <a:prstGeom prst="rect">
            <a:avLst/>
          </a:prstGeom>
          <a:noFill/>
          <a:ln>
            <a:solidFill>
              <a:srgbClr val="FF0000"/>
            </a:solidFill>
          </a:ln>
        </p:spPr>
        <p:txBody>
          <a:bodyPr wrap="square" rtlCol="0">
            <a:spAutoFit/>
          </a:bodyPr>
          <a:lstStyle/>
          <a:p>
            <a:r>
              <a:rPr lang="sv-SE" dirty="0">
                <a:solidFill>
                  <a:srgbClr val="FF0000"/>
                </a:solidFill>
              </a:rPr>
              <a:t>Riter</a:t>
            </a:r>
          </a:p>
        </p:txBody>
      </p:sp>
      <p:sp>
        <p:nvSpPr>
          <p:cNvPr id="5" name="textruta 4"/>
          <p:cNvSpPr txBox="1"/>
          <p:nvPr/>
        </p:nvSpPr>
        <p:spPr>
          <a:xfrm>
            <a:off x="4655841" y="1425030"/>
            <a:ext cx="1334661" cy="369332"/>
          </a:xfrm>
          <a:prstGeom prst="rect">
            <a:avLst/>
          </a:prstGeom>
          <a:noFill/>
          <a:ln>
            <a:solidFill>
              <a:srgbClr val="FF0000"/>
            </a:solidFill>
          </a:ln>
        </p:spPr>
        <p:txBody>
          <a:bodyPr wrap="none" rtlCol="0">
            <a:spAutoFit/>
          </a:bodyPr>
          <a:lstStyle/>
          <a:p>
            <a:r>
              <a:rPr lang="sv-SE" dirty="0">
                <a:solidFill>
                  <a:srgbClr val="FF0000"/>
                </a:solidFill>
              </a:rPr>
              <a:t>Av tradition</a:t>
            </a:r>
          </a:p>
        </p:txBody>
      </p:sp>
      <p:sp>
        <p:nvSpPr>
          <p:cNvPr id="6" name="textruta 5"/>
          <p:cNvSpPr txBox="1"/>
          <p:nvPr/>
        </p:nvSpPr>
        <p:spPr>
          <a:xfrm>
            <a:off x="7680176" y="1417638"/>
            <a:ext cx="2987824" cy="369332"/>
          </a:xfrm>
          <a:prstGeom prst="rect">
            <a:avLst/>
          </a:prstGeom>
          <a:noFill/>
          <a:ln>
            <a:solidFill>
              <a:srgbClr val="FF0000"/>
            </a:solidFill>
          </a:ln>
        </p:spPr>
        <p:txBody>
          <a:bodyPr wrap="square" rtlCol="0">
            <a:spAutoFit/>
          </a:bodyPr>
          <a:lstStyle/>
          <a:p>
            <a:r>
              <a:rPr lang="sv-SE" dirty="0">
                <a:solidFill>
                  <a:srgbClr val="FF0000"/>
                </a:solidFill>
              </a:rPr>
              <a:t>Svenskhet     kristet land</a:t>
            </a:r>
          </a:p>
        </p:txBody>
      </p:sp>
      <p:cxnSp>
        <p:nvCxnSpPr>
          <p:cNvPr id="8" name="Rak 7"/>
          <p:cNvCxnSpPr/>
          <p:nvPr/>
        </p:nvCxnSpPr>
        <p:spPr>
          <a:xfrm>
            <a:off x="8616280" y="1794362"/>
            <a:ext cx="0" cy="2138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ak 8"/>
          <p:cNvCxnSpPr/>
          <p:nvPr/>
        </p:nvCxnSpPr>
        <p:spPr>
          <a:xfrm>
            <a:off x="9624392" y="1786970"/>
            <a:ext cx="0" cy="2138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a:off x="5159896" y="1786970"/>
            <a:ext cx="0" cy="2138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3093426" y="1794362"/>
            <a:ext cx="0" cy="21386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8112224" y="2420888"/>
            <a:ext cx="0" cy="15047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74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Slut</a:t>
            </a:r>
            <a:endParaRPr lang="sv-SE" dirty="0"/>
          </a:p>
        </p:txBody>
      </p:sp>
      <p:sp>
        <p:nvSpPr>
          <p:cNvPr id="3" name="Underrubrik 2"/>
          <p:cNvSpPr>
            <a:spLocks noGrp="1"/>
          </p:cNvSpPr>
          <p:nvPr>
            <p:ph type="subTitle" idx="1"/>
          </p:nvPr>
        </p:nvSpPr>
        <p:spPr/>
        <p:txBody>
          <a:bodyPr/>
          <a:lstStyle/>
          <a:p>
            <a:endParaRPr lang="sv-SE"/>
          </a:p>
        </p:txBody>
      </p:sp>
    </p:spTree>
    <p:extLst>
      <p:ext uri="{BB962C8B-B14F-4D97-AF65-F5344CB8AC3E}">
        <p14:creationId xmlns:p14="http://schemas.microsoft.com/office/powerpoint/2010/main" val="543925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pPr marL="0" indent="0">
              <a:buNone/>
            </a:pPr>
            <a:r>
              <a:rPr lang="sv-SE" dirty="0" smtClean="0"/>
              <a:t>Svenska kyrkan granskas</a:t>
            </a:r>
            <a:endParaRPr lang="sv-SE" dirty="0"/>
          </a:p>
        </p:txBody>
      </p:sp>
      <p:sp>
        <p:nvSpPr>
          <p:cNvPr id="3" name="Platshållare för innehåll 2"/>
          <p:cNvSpPr>
            <a:spLocks noGrp="1"/>
          </p:cNvSpPr>
          <p:nvPr>
            <p:ph idx="11"/>
          </p:nvPr>
        </p:nvSpPr>
        <p:spPr/>
        <p:txBody>
          <a:bodyPr/>
          <a:lstStyle/>
          <a:p>
            <a:pPr marL="0" indent="0">
              <a:buNone/>
            </a:pPr>
            <a:r>
              <a:rPr lang="sv-SE" dirty="0" smtClean="0"/>
              <a:t>En månad efter sista artikeln</a:t>
            </a:r>
            <a:endParaRPr lang="sv-SE" dirty="0"/>
          </a:p>
        </p:txBody>
      </p:sp>
      <p:sp>
        <p:nvSpPr>
          <p:cNvPr id="4" name="Rubrik 3"/>
          <p:cNvSpPr>
            <a:spLocks noGrp="1"/>
          </p:cNvSpPr>
          <p:nvPr>
            <p:ph type="title"/>
          </p:nvPr>
        </p:nvSpPr>
        <p:spPr/>
        <p:txBody>
          <a:bodyPr/>
          <a:lstStyle/>
          <a:p>
            <a:r>
              <a:rPr lang="sv-SE" dirty="0" smtClean="0"/>
              <a:t>Låg synlighet </a:t>
            </a:r>
            <a:endParaRPr lang="sv-SE" dirty="0"/>
          </a:p>
        </p:txBody>
      </p:sp>
      <p:pic>
        <p:nvPicPr>
          <p:cNvPr id="5" name="Platshållare för innehåll 4"/>
          <p:cNvPicPr>
            <a:picLocks noChangeAspect="1"/>
          </p:cNvPicPr>
          <p:nvPr/>
        </p:nvPicPr>
        <p:blipFill>
          <a:blip r:embed="rId3"/>
          <a:stretch>
            <a:fillRect/>
          </a:stretch>
        </p:blipFill>
        <p:spPr>
          <a:xfrm>
            <a:off x="1160889" y="2253664"/>
            <a:ext cx="4410075" cy="4238625"/>
          </a:xfrm>
          <a:prstGeom prst="rect">
            <a:avLst/>
          </a:prstGeom>
        </p:spPr>
      </p:pic>
      <p:sp>
        <p:nvSpPr>
          <p:cNvPr id="6" name="textruta 5"/>
          <p:cNvSpPr txBox="1"/>
          <p:nvPr/>
        </p:nvSpPr>
        <p:spPr>
          <a:xfrm>
            <a:off x="6101917" y="2338161"/>
            <a:ext cx="5055220" cy="923330"/>
          </a:xfrm>
          <a:prstGeom prst="rect">
            <a:avLst/>
          </a:prstGeom>
          <a:noFill/>
          <a:ln>
            <a:solidFill>
              <a:schemeClr val="tx2"/>
            </a:solidFill>
          </a:ln>
        </p:spPr>
        <p:txBody>
          <a:bodyPr wrap="square" rtlCol="0" anchor="ctr">
            <a:spAutoFit/>
          </a:bodyPr>
          <a:lstStyle/>
          <a:p>
            <a:r>
              <a:rPr lang="sv-SE" dirty="0" smtClean="0"/>
              <a:t>41</a:t>
            </a:r>
            <a:r>
              <a:rPr lang="sv-SE" dirty="0"/>
              <a:t>% av alla tillfrågade har sett dem</a:t>
            </a:r>
          </a:p>
          <a:p>
            <a:r>
              <a:rPr lang="sv-SE" dirty="0"/>
              <a:t>48% av medlemmarna</a:t>
            </a:r>
          </a:p>
          <a:p>
            <a:r>
              <a:rPr lang="sv-SE" dirty="0"/>
              <a:t>28% av medlemmar födda på </a:t>
            </a:r>
            <a:r>
              <a:rPr lang="sv-SE" dirty="0" smtClean="0"/>
              <a:t>80- </a:t>
            </a:r>
            <a:r>
              <a:rPr lang="sv-SE" dirty="0"/>
              <a:t>och </a:t>
            </a:r>
            <a:r>
              <a:rPr lang="sv-SE" dirty="0" smtClean="0"/>
              <a:t>90-talet</a:t>
            </a:r>
            <a:endParaRPr lang="sv-SE"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50" b="1550"/>
          <a:stretch/>
        </p:blipFill>
        <p:spPr bwMode="auto">
          <a:xfrm>
            <a:off x="6075719" y="3378567"/>
            <a:ext cx="4232183" cy="28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ktangel 7"/>
          <p:cNvSpPr/>
          <p:nvPr/>
        </p:nvSpPr>
        <p:spPr>
          <a:xfrm>
            <a:off x="6075721" y="3540839"/>
            <a:ext cx="5081415" cy="3807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p:nvSpPr>
        <p:spPr>
          <a:xfrm>
            <a:off x="6075720" y="4200966"/>
            <a:ext cx="5081415" cy="344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3456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 xmlns:a16="http://schemas.microsoft.com/office/drawing/2014/main" id="{0224FBC7-32D9-40BC-AEFD-97575EDE636E}"/>
              </a:ext>
            </a:extLst>
          </p:cNvPr>
          <p:cNvSpPr>
            <a:spLocks noGrp="1"/>
          </p:cNvSpPr>
          <p:nvPr>
            <p:ph type="title"/>
          </p:nvPr>
        </p:nvSpPr>
        <p:spPr>
          <a:xfrm>
            <a:off x="748903" y="137870"/>
            <a:ext cx="10033883" cy="1248738"/>
          </a:xfrm>
        </p:spPr>
        <p:txBody>
          <a:bodyPr>
            <a:normAutofit/>
          </a:bodyPr>
          <a:lstStyle/>
          <a:p>
            <a:r>
              <a:rPr lang="sv-SE" sz="5400" dirty="0">
                <a:solidFill>
                  <a:schemeClr val="tx2"/>
                </a:solidFill>
              </a:rPr>
              <a:t>Effekt av predikoturerna</a:t>
            </a:r>
            <a:endParaRPr lang="sv-SE" sz="5400" dirty="0">
              <a:solidFill>
                <a:schemeClr val="tx2"/>
              </a:solidFill>
            </a:endParaRPr>
          </a:p>
        </p:txBody>
      </p:sp>
      <p:pic>
        <p:nvPicPr>
          <p:cNvPr id="7" name="Bildobjekt 6" descr="En bild som visar text, dagstidning&#10;&#10;Beskrivning genererad med mycket hög exakthet">
            <a:extLst>
              <a:ext uri="{FF2B5EF4-FFF2-40B4-BE49-F238E27FC236}">
                <a16:creationId xmlns="" xmlns:a16="http://schemas.microsoft.com/office/drawing/2014/main" id="{34BFC904-DD84-412D-A836-6571695A4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33701">
            <a:off x="9731974" y="3265256"/>
            <a:ext cx="894191" cy="1289792"/>
          </a:xfrm>
          <a:prstGeom prst="rect">
            <a:avLst/>
          </a:prstGeom>
        </p:spPr>
      </p:pic>
      <p:pic>
        <p:nvPicPr>
          <p:cNvPr id="11" name="Bildobjekt 10" descr="En bild som visar skärmbild, text&#10;&#10;Beskrivning genererad med mycket hög exakthet">
            <a:extLst>
              <a:ext uri="{FF2B5EF4-FFF2-40B4-BE49-F238E27FC236}">
                <a16:creationId xmlns="" xmlns:a16="http://schemas.microsoft.com/office/drawing/2014/main" id="{44DD771E-E1D9-4D4C-8F82-4EEE787E6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9702547" y="1787273"/>
            <a:ext cx="953042" cy="1353548"/>
          </a:xfrm>
          <a:prstGeom prst="rect">
            <a:avLst/>
          </a:prstGeom>
        </p:spPr>
      </p:pic>
      <p:sp>
        <p:nvSpPr>
          <p:cNvPr id="2" name="textruta 1">
            <a:extLst>
              <a:ext uri="{FF2B5EF4-FFF2-40B4-BE49-F238E27FC236}">
                <a16:creationId xmlns="" xmlns:a16="http://schemas.microsoft.com/office/drawing/2014/main" id="{968AE2E2-7FD0-E045-8730-9F129E883DCF}"/>
              </a:ext>
            </a:extLst>
          </p:cNvPr>
          <p:cNvSpPr txBox="1"/>
          <p:nvPr/>
        </p:nvSpPr>
        <p:spPr>
          <a:xfrm>
            <a:off x="3761319" y="6184317"/>
            <a:ext cx="2501006" cy="253916"/>
          </a:xfrm>
          <a:prstGeom prst="rect">
            <a:avLst/>
          </a:prstGeom>
          <a:noFill/>
        </p:spPr>
        <p:txBody>
          <a:bodyPr wrap="none" rtlCol="0">
            <a:spAutoFit/>
          </a:bodyPr>
          <a:lstStyle/>
          <a:p>
            <a:r>
              <a:rPr lang="sv-SE" sz="1050" dirty="0">
                <a:solidFill>
                  <a:schemeClr val="tx1">
                    <a:lumMod val="50000"/>
                    <a:lumOff val="50000"/>
                  </a:schemeClr>
                </a:solidFill>
                <a:latin typeface="Arial" panose="020B0604020202020204" pitchFamily="34" charset="0"/>
                <a:cs typeface="Arial" panose="020B0604020202020204" pitchFamily="34" charset="0"/>
              </a:rPr>
              <a:t>Räckviddssiffror från Orvesto 2017_2</a:t>
            </a:r>
          </a:p>
        </p:txBody>
      </p:sp>
      <p:pic>
        <p:nvPicPr>
          <p:cNvPr id="8" name="Platshållare för innehåll 7">
            <a:extLst>
              <a:ext uri="{FF2B5EF4-FFF2-40B4-BE49-F238E27FC236}">
                <a16:creationId xmlns="" xmlns:a16="http://schemas.microsoft.com/office/drawing/2014/main" id="{FFC981CF-5942-4F2F-B234-DA6A8886EFE4}"/>
              </a:ext>
            </a:extLst>
          </p:cNvPr>
          <p:cNvPicPr>
            <a:picLocks noGrp="1" noChangeAspect="1"/>
          </p:cNvPicPr>
          <p:nvPr>
            <p:ph idx="1"/>
          </p:nvPr>
        </p:nvPicPr>
        <p:blipFill>
          <a:blip r:embed="rId5"/>
          <a:stretch>
            <a:fillRect/>
          </a:stretch>
        </p:blipFill>
        <p:spPr>
          <a:xfrm>
            <a:off x="991925" y="1687001"/>
            <a:ext cx="6042177" cy="4458131"/>
          </a:xfrm>
          <a:prstGeom prst="rect">
            <a:avLst/>
          </a:prstGeom>
        </p:spPr>
      </p:pic>
      <p:graphicFrame>
        <p:nvGraphicFramePr>
          <p:cNvPr id="9" name="Tabell 8">
            <a:extLst>
              <a:ext uri="{FF2B5EF4-FFF2-40B4-BE49-F238E27FC236}">
                <a16:creationId xmlns="" xmlns:a16="http://schemas.microsoft.com/office/drawing/2014/main" id="{809FCC8F-E6A6-4C3F-BE81-532530DA3C30}"/>
              </a:ext>
            </a:extLst>
          </p:cNvPr>
          <p:cNvGraphicFramePr>
            <a:graphicFrameLocks noGrp="1"/>
          </p:cNvGraphicFramePr>
          <p:nvPr>
            <p:extLst/>
          </p:nvPr>
        </p:nvGraphicFramePr>
        <p:xfrm>
          <a:off x="6528048" y="2348880"/>
          <a:ext cx="609600" cy="3240360"/>
        </p:xfrm>
        <a:graphic>
          <a:graphicData uri="http://schemas.openxmlformats.org/drawingml/2006/table">
            <a:tbl>
              <a:tblPr>
                <a:tableStyleId>{2D5ABB26-0587-4C30-8999-92F81FD0307C}</a:tableStyleId>
              </a:tblPr>
              <a:tblGrid>
                <a:gridCol w="609600">
                  <a:extLst>
                    <a:ext uri="{9D8B030D-6E8A-4147-A177-3AD203B41FA5}">
                      <a16:colId xmlns="" xmlns:a16="http://schemas.microsoft.com/office/drawing/2014/main" val="136051350"/>
                    </a:ext>
                  </a:extLst>
                </a:gridCol>
              </a:tblGrid>
              <a:tr h="540060">
                <a:tc>
                  <a:txBody>
                    <a:bodyPr/>
                    <a:lstStyle/>
                    <a:p>
                      <a:pPr algn="ctr" fontAlgn="b"/>
                      <a:r>
                        <a:rPr lang="sv-SE" sz="1100" u="none" strike="noStrike" dirty="0">
                          <a:effectLst/>
                          <a:latin typeface="Arial" panose="020B0604020202020204" pitchFamily="34" charset="0"/>
                          <a:cs typeface="Arial" panose="020B0604020202020204" pitchFamily="34" charset="0"/>
                        </a:rPr>
                        <a:t>27%</a:t>
                      </a:r>
                      <a:endParaRPr lang="sv-SE"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2314974851"/>
                  </a:ext>
                </a:extLst>
              </a:tr>
              <a:tr h="540060">
                <a:tc>
                  <a:txBody>
                    <a:bodyPr/>
                    <a:lstStyle/>
                    <a:p>
                      <a:pPr algn="ctr" fontAlgn="b"/>
                      <a:r>
                        <a:rPr lang="sv-SE" sz="1100" u="none" strike="noStrike" dirty="0">
                          <a:effectLst/>
                          <a:latin typeface="Arial" panose="020B0604020202020204" pitchFamily="34" charset="0"/>
                          <a:cs typeface="Arial" panose="020B0604020202020204" pitchFamily="34" charset="0"/>
                        </a:rPr>
                        <a:t>7,5%</a:t>
                      </a:r>
                      <a:endParaRPr lang="sv-SE"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1152948154"/>
                  </a:ext>
                </a:extLst>
              </a:tr>
              <a:tr h="540060">
                <a:tc>
                  <a:txBody>
                    <a:bodyPr/>
                    <a:lstStyle/>
                    <a:p>
                      <a:pPr algn="ctr" fontAlgn="b"/>
                      <a:r>
                        <a:rPr lang="sv-SE" sz="1100" u="none" strike="noStrike">
                          <a:effectLst/>
                          <a:latin typeface="Arial" panose="020B0604020202020204" pitchFamily="34" charset="0"/>
                          <a:cs typeface="Arial" panose="020B0604020202020204" pitchFamily="34" charset="0"/>
                        </a:rPr>
                        <a:t>1,8%</a:t>
                      </a:r>
                      <a:endParaRPr lang="sv-SE"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2391531453"/>
                  </a:ext>
                </a:extLst>
              </a:tr>
              <a:tr h="540060">
                <a:tc>
                  <a:txBody>
                    <a:bodyPr/>
                    <a:lstStyle/>
                    <a:p>
                      <a:pPr algn="ctr" fontAlgn="b"/>
                      <a:r>
                        <a:rPr lang="sv-SE" sz="1100" u="none" strike="noStrike">
                          <a:effectLst/>
                          <a:latin typeface="Arial" panose="020B0604020202020204" pitchFamily="34" charset="0"/>
                          <a:cs typeface="Arial" panose="020B0604020202020204" pitchFamily="34" charset="0"/>
                        </a:rPr>
                        <a:t>1,6%</a:t>
                      </a:r>
                      <a:endParaRPr lang="sv-SE"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2103333887"/>
                  </a:ext>
                </a:extLst>
              </a:tr>
              <a:tr h="540060">
                <a:tc>
                  <a:txBody>
                    <a:bodyPr/>
                    <a:lstStyle/>
                    <a:p>
                      <a:pPr algn="ctr" fontAlgn="b"/>
                      <a:r>
                        <a:rPr lang="sv-SE" sz="1100" u="none" strike="noStrike" dirty="0">
                          <a:effectLst/>
                          <a:latin typeface="Arial" panose="020B0604020202020204" pitchFamily="34" charset="0"/>
                          <a:cs typeface="Arial" panose="020B0604020202020204" pitchFamily="34" charset="0"/>
                        </a:rPr>
                        <a:t>0,7%</a:t>
                      </a:r>
                      <a:endParaRPr lang="sv-SE"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980454563"/>
                  </a:ext>
                </a:extLst>
              </a:tr>
              <a:tr h="540060">
                <a:tc>
                  <a:txBody>
                    <a:bodyPr/>
                    <a:lstStyle/>
                    <a:p>
                      <a:pPr algn="ctr" fontAlgn="b"/>
                      <a:r>
                        <a:rPr lang="sv-SE" sz="1100" u="none" strike="noStrike" dirty="0">
                          <a:effectLst/>
                          <a:latin typeface="Arial" panose="020B0604020202020204" pitchFamily="34" charset="0"/>
                          <a:cs typeface="Arial" panose="020B0604020202020204" pitchFamily="34" charset="0"/>
                        </a:rPr>
                        <a:t>0,1%</a:t>
                      </a:r>
                      <a:endParaRPr lang="sv-SE"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 xmlns:a16="http://schemas.microsoft.com/office/drawing/2014/main" val="2663652020"/>
                  </a:ext>
                </a:extLst>
              </a:tr>
            </a:tbl>
          </a:graphicData>
        </a:graphic>
      </p:graphicFrame>
      <p:sp>
        <p:nvSpPr>
          <p:cNvPr id="3" name="textruta 2">
            <a:extLst>
              <a:ext uri="{FF2B5EF4-FFF2-40B4-BE49-F238E27FC236}">
                <a16:creationId xmlns="" xmlns:a16="http://schemas.microsoft.com/office/drawing/2014/main" id="{A402108F-47AF-CD48-A702-1E617C4942DC}"/>
              </a:ext>
            </a:extLst>
          </p:cNvPr>
          <p:cNvSpPr txBox="1"/>
          <p:nvPr/>
        </p:nvSpPr>
        <p:spPr>
          <a:xfrm>
            <a:off x="7587528" y="4920460"/>
            <a:ext cx="3438280" cy="1661993"/>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Totalt antal medlemmar i Stockholms stift uppgår till 1 020 000. </a:t>
            </a:r>
            <a:endParaRPr lang="sv-SE" sz="1400" dirty="0" smtClean="0">
              <a:latin typeface="Arial" panose="020B0604020202020204" pitchFamily="34" charset="0"/>
              <a:cs typeface="Arial" panose="020B0604020202020204" pitchFamily="34" charset="0"/>
            </a:endParaRP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Totalt antal gudstjänstbesök per vecka i genomsnitt för Stockholms stift, år 2016: 18 525 stycken</a:t>
            </a:r>
          </a:p>
          <a:p>
            <a:endParaRPr lang="sv-SE" dirty="0"/>
          </a:p>
        </p:txBody>
      </p:sp>
      <p:pic>
        <p:nvPicPr>
          <p:cNvPr id="6" name="Bildobjekt 5">
            <a:extLst>
              <a:ext uri="{FF2B5EF4-FFF2-40B4-BE49-F238E27FC236}">
                <a16:creationId xmlns="" xmlns:a16="http://schemas.microsoft.com/office/drawing/2014/main" id="{EA2903B0-0ABC-CB48-8606-35FF768E3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438" y="1650646"/>
            <a:ext cx="2222393" cy="3201752"/>
          </a:xfrm>
          <a:prstGeom prst="rect">
            <a:avLst/>
          </a:prstGeom>
        </p:spPr>
      </p:pic>
      <p:sp>
        <p:nvSpPr>
          <p:cNvPr id="5" name="textruta 4"/>
          <p:cNvSpPr txBox="1"/>
          <p:nvPr/>
        </p:nvSpPr>
        <p:spPr>
          <a:xfrm>
            <a:off x="8264185" y="84263"/>
            <a:ext cx="3467568" cy="1477328"/>
          </a:xfrm>
          <a:prstGeom prst="rect">
            <a:avLst/>
          </a:prstGeom>
          <a:noFill/>
          <a:ln>
            <a:solidFill>
              <a:srgbClr val="FF0000"/>
            </a:solidFill>
          </a:ln>
        </p:spPr>
        <p:txBody>
          <a:bodyPr wrap="square" rtlCol="0" anchor="b">
            <a:spAutoFit/>
          </a:bodyPr>
          <a:lstStyle/>
          <a:p>
            <a:endParaRPr lang="sv-SE" dirty="0" smtClean="0"/>
          </a:p>
          <a:p>
            <a:r>
              <a:rPr lang="sv-SE" dirty="0" smtClean="0"/>
              <a:t>Läsvärdesunderökning </a:t>
            </a:r>
            <a:r>
              <a:rPr lang="sv-SE" dirty="0"/>
              <a:t>av församlingstidningar under </a:t>
            </a:r>
            <a:r>
              <a:rPr lang="sv-SE" dirty="0" smtClean="0"/>
              <a:t>hösten 2018</a:t>
            </a:r>
            <a:endParaRPr lang="sv-SE" dirty="0"/>
          </a:p>
          <a:p>
            <a:endParaRPr lang="sv-SE" dirty="0"/>
          </a:p>
        </p:txBody>
      </p:sp>
    </p:spTree>
    <p:extLst>
      <p:ext uri="{BB962C8B-B14F-4D97-AF65-F5344CB8AC3E}">
        <p14:creationId xmlns:p14="http://schemas.microsoft.com/office/powerpoint/2010/main" val="117341813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560239"/>
            <a:ext cx="6333096" cy="446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3143672" y="2276872"/>
            <a:ext cx="2880320" cy="28803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rot="944621">
            <a:off x="7427518" y="1663507"/>
            <a:ext cx="2956955" cy="1200329"/>
          </a:xfrm>
          <a:prstGeom prst="rect">
            <a:avLst/>
          </a:prstGeom>
          <a:solidFill>
            <a:schemeClr val="bg1"/>
          </a:solidFill>
          <a:ln>
            <a:solidFill>
              <a:srgbClr val="C00000"/>
            </a:solidFill>
          </a:ln>
        </p:spPr>
        <p:txBody>
          <a:bodyPr wrap="square" rtlCol="0">
            <a:spAutoFit/>
          </a:bodyPr>
          <a:lstStyle/>
          <a:p>
            <a:r>
              <a:rPr lang="sv-SE" sz="3600" dirty="0">
                <a:solidFill>
                  <a:srgbClr val="FF0000"/>
                </a:solidFill>
              </a:rPr>
              <a:t>1 av 20 firar jul ensam</a:t>
            </a:r>
          </a:p>
        </p:txBody>
      </p:sp>
      <p:sp>
        <p:nvSpPr>
          <p:cNvPr id="4" name="Rubrik 3"/>
          <p:cNvSpPr>
            <a:spLocks noGrp="1"/>
          </p:cNvSpPr>
          <p:nvPr>
            <p:ph type="title"/>
          </p:nvPr>
        </p:nvSpPr>
        <p:spPr>
          <a:xfrm>
            <a:off x="864524" y="232360"/>
            <a:ext cx="10607040" cy="1143000"/>
          </a:xfrm>
        </p:spPr>
        <p:txBody>
          <a:bodyPr>
            <a:normAutofit fontScale="90000"/>
          </a:bodyPr>
          <a:lstStyle/>
          <a:p>
            <a:r>
              <a:rPr lang="sv-SE" dirty="0" smtClean="0"/>
              <a:t>Att vara när och där människor söker</a:t>
            </a:r>
            <a:endParaRPr lang="sv-SE" dirty="0"/>
          </a:p>
        </p:txBody>
      </p:sp>
      <p:sp>
        <p:nvSpPr>
          <p:cNvPr id="5" name="textruta 4"/>
          <p:cNvSpPr txBox="1"/>
          <p:nvPr/>
        </p:nvSpPr>
        <p:spPr>
          <a:xfrm>
            <a:off x="1192275" y="6057412"/>
            <a:ext cx="3288080" cy="369332"/>
          </a:xfrm>
          <a:prstGeom prst="rect">
            <a:avLst/>
          </a:prstGeom>
          <a:noFill/>
        </p:spPr>
        <p:txBody>
          <a:bodyPr wrap="none" rtlCol="0">
            <a:spAutoFit/>
          </a:bodyPr>
          <a:lstStyle/>
          <a:p>
            <a:r>
              <a:rPr lang="sv-SE" dirty="0"/>
              <a:t>Jourhavande präst och </a:t>
            </a:r>
            <a:r>
              <a:rPr lang="sv-SE" dirty="0" err="1"/>
              <a:t>google</a:t>
            </a:r>
            <a:endParaRPr lang="sv-SE" dirty="0"/>
          </a:p>
        </p:txBody>
      </p:sp>
    </p:spTree>
    <p:extLst>
      <p:ext uri="{BB962C8B-B14F-4D97-AF65-F5344CB8AC3E}">
        <p14:creationId xmlns:p14="http://schemas.microsoft.com/office/powerpoint/2010/main" val="804874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Det digitala livets filterbubblor</a:t>
            </a:r>
            <a:endParaRPr lang="sv-SE" dirty="0"/>
          </a:p>
        </p:txBody>
      </p:sp>
      <p:pic>
        <p:nvPicPr>
          <p:cNvPr id="3" name="Bildobjekt 2"/>
          <p:cNvPicPr>
            <a:picLocks noChangeAspect="1"/>
          </p:cNvPicPr>
          <p:nvPr/>
        </p:nvPicPr>
        <p:blipFill rotWithShape="1">
          <a:blip r:embed="rId3"/>
          <a:srcRect t="935"/>
          <a:stretch/>
        </p:blipFill>
        <p:spPr>
          <a:xfrm>
            <a:off x="5046125" y="1825625"/>
            <a:ext cx="3416920" cy="4283543"/>
          </a:xfrm>
          <a:prstGeom prst="rect">
            <a:avLst/>
          </a:prstGeom>
        </p:spPr>
      </p:pic>
      <p:pic>
        <p:nvPicPr>
          <p:cNvPr id="5" name="Bildobjekt 4"/>
          <p:cNvPicPr>
            <a:picLocks noChangeAspect="1"/>
          </p:cNvPicPr>
          <p:nvPr/>
        </p:nvPicPr>
        <p:blipFill rotWithShape="1">
          <a:blip r:embed="rId4"/>
          <a:srcRect l="5124" t="-1044" r="9466" b="1044"/>
          <a:stretch/>
        </p:blipFill>
        <p:spPr>
          <a:xfrm>
            <a:off x="1248936" y="1803395"/>
            <a:ext cx="3512634" cy="4269755"/>
          </a:xfrm>
          <a:prstGeom prst="rect">
            <a:avLst/>
          </a:prstGeom>
        </p:spPr>
      </p:pic>
      <p:sp>
        <p:nvSpPr>
          <p:cNvPr id="6" name="textruta 5"/>
          <p:cNvSpPr txBox="1"/>
          <p:nvPr/>
        </p:nvSpPr>
        <p:spPr>
          <a:xfrm>
            <a:off x="1248936" y="6090790"/>
            <a:ext cx="2677336" cy="215444"/>
          </a:xfrm>
          <a:prstGeom prst="rect">
            <a:avLst/>
          </a:prstGeom>
          <a:noFill/>
        </p:spPr>
        <p:txBody>
          <a:bodyPr wrap="none" rtlCol="0">
            <a:spAutoFit/>
          </a:bodyPr>
          <a:lstStyle/>
          <a:p>
            <a:r>
              <a:rPr lang="sv-SE" sz="800" dirty="0" smtClean="0"/>
              <a:t>Foto: Anna Carlsson, @</a:t>
            </a:r>
            <a:r>
              <a:rPr lang="sv-SE" sz="800" dirty="0" err="1" smtClean="0"/>
              <a:t>Stampetherabbit</a:t>
            </a:r>
            <a:r>
              <a:rPr lang="sv-SE" sz="800" dirty="0" smtClean="0"/>
              <a:t> på Instagram</a:t>
            </a:r>
            <a:endParaRPr lang="sv-SE" sz="800" dirty="0"/>
          </a:p>
        </p:txBody>
      </p:sp>
      <p:sp>
        <p:nvSpPr>
          <p:cNvPr id="10" name="textruta 9"/>
          <p:cNvSpPr txBox="1"/>
          <p:nvPr/>
        </p:nvSpPr>
        <p:spPr>
          <a:xfrm>
            <a:off x="4990084" y="6073150"/>
            <a:ext cx="1915909" cy="215444"/>
          </a:xfrm>
          <a:prstGeom prst="rect">
            <a:avLst/>
          </a:prstGeom>
          <a:noFill/>
        </p:spPr>
        <p:txBody>
          <a:bodyPr wrap="none" rtlCol="0">
            <a:spAutoFit/>
          </a:bodyPr>
          <a:lstStyle/>
          <a:p>
            <a:r>
              <a:rPr lang="sv-SE" sz="800" dirty="0"/>
              <a:t>Källa: http://</a:t>
            </a:r>
            <a:r>
              <a:rPr lang="sv-SE" sz="800" dirty="0" smtClean="0"/>
              <a:t>ringstorpssommarstad.se</a:t>
            </a:r>
            <a:endParaRPr lang="sv-SE" sz="800" dirty="0"/>
          </a:p>
        </p:txBody>
      </p:sp>
      <p:pic>
        <p:nvPicPr>
          <p:cNvPr id="7" name="Bildobjekt 6"/>
          <p:cNvPicPr>
            <a:picLocks noChangeAspect="1"/>
          </p:cNvPicPr>
          <p:nvPr/>
        </p:nvPicPr>
        <p:blipFill>
          <a:blip r:embed="rId5"/>
          <a:stretch>
            <a:fillRect/>
          </a:stretch>
        </p:blipFill>
        <p:spPr>
          <a:xfrm>
            <a:off x="8476883" y="3529947"/>
            <a:ext cx="3112260" cy="2634863"/>
          </a:xfrm>
          <a:prstGeom prst="rect">
            <a:avLst/>
          </a:prstGeom>
        </p:spPr>
      </p:pic>
      <p:pic>
        <p:nvPicPr>
          <p:cNvPr id="8" name="Bildobjekt 7"/>
          <p:cNvPicPr>
            <a:picLocks noChangeAspect="1"/>
          </p:cNvPicPr>
          <p:nvPr/>
        </p:nvPicPr>
        <p:blipFill>
          <a:blip r:embed="rId6"/>
          <a:stretch>
            <a:fillRect/>
          </a:stretch>
        </p:blipFill>
        <p:spPr>
          <a:xfrm>
            <a:off x="8545977" y="1643993"/>
            <a:ext cx="3003598" cy="3306119"/>
          </a:xfrm>
          <a:prstGeom prst="rect">
            <a:avLst/>
          </a:prstGeom>
        </p:spPr>
      </p:pic>
    </p:spTree>
    <p:extLst>
      <p:ext uri="{BB962C8B-B14F-4D97-AF65-F5344CB8AC3E}">
        <p14:creationId xmlns:p14="http://schemas.microsoft.com/office/powerpoint/2010/main" val="373926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8294" y="190655"/>
            <a:ext cx="9450156" cy="6146382"/>
          </a:xfrm>
        </p:spPr>
      </p:pic>
      <p:sp>
        <p:nvSpPr>
          <p:cNvPr id="5" name="Rektangel 4"/>
          <p:cNvSpPr/>
          <p:nvPr/>
        </p:nvSpPr>
        <p:spPr>
          <a:xfrm>
            <a:off x="3221502" y="791709"/>
            <a:ext cx="914400" cy="4272660"/>
          </a:xfrm>
          <a:prstGeom prst="rect">
            <a:avLst/>
          </a:prstGeom>
          <a:solidFill>
            <a:schemeClr val="bg1">
              <a:alpha val="51000"/>
            </a:schemeClr>
          </a:solidFill>
          <a:ln w="28575">
            <a:solidFill>
              <a:srgbClr val="AC1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p:cNvSpPr/>
          <p:nvPr/>
        </p:nvSpPr>
        <p:spPr>
          <a:xfrm>
            <a:off x="7448652" y="791709"/>
            <a:ext cx="2492942" cy="4272660"/>
          </a:xfrm>
          <a:prstGeom prst="rect">
            <a:avLst/>
          </a:prstGeom>
          <a:solidFill>
            <a:schemeClr val="bg1">
              <a:alpha val="51000"/>
            </a:schemeClr>
          </a:solidFill>
          <a:ln w="28575">
            <a:solidFill>
              <a:srgbClr val="AC1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4" name="Rektangel 13"/>
          <p:cNvSpPr/>
          <p:nvPr/>
        </p:nvSpPr>
        <p:spPr>
          <a:xfrm>
            <a:off x="8071752" y="664538"/>
            <a:ext cx="1696656" cy="914400"/>
          </a:xfrm>
          <a:prstGeom prst="rect">
            <a:avLst/>
          </a:prstGeom>
          <a:solidFill>
            <a:schemeClr val="bg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1600" dirty="0">
                <a:solidFill>
                  <a:schemeClr val="tx1"/>
                </a:solidFill>
              </a:rPr>
              <a:t>Gruppen som snabbast ändrar sina vanor</a:t>
            </a:r>
          </a:p>
        </p:txBody>
      </p:sp>
    </p:spTree>
    <p:extLst>
      <p:ext uri="{BB962C8B-B14F-4D97-AF65-F5344CB8AC3E}">
        <p14:creationId xmlns:p14="http://schemas.microsoft.com/office/powerpoint/2010/main" val="11925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venska kyrkan 2017">
  <a:themeElements>
    <a:clrScheme name="Svenska kyrkan Grön">
      <a:dk1>
        <a:srgbClr val="000000"/>
      </a:dk1>
      <a:lt1>
        <a:srgbClr val="FFFFFF"/>
      </a:lt1>
      <a:dk2>
        <a:srgbClr val="567818"/>
      </a:dk2>
      <a:lt2>
        <a:srgbClr val="E7E6E6"/>
      </a:lt2>
      <a:accent1>
        <a:srgbClr val="567818"/>
      </a:accent1>
      <a:accent2>
        <a:srgbClr val="93AF5E"/>
      </a:accent2>
      <a:accent3>
        <a:srgbClr val="C3D99B"/>
      </a:accent3>
      <a:accent4>
        <a:srgbClr val="2E4305"/>
      </a:accent4>
      <a:accent5>
        <a:srgbClr val="919191"/>
      </a:accent5>
      <a:accent6>
        <a:srgbClr val="CCCCCC"/>
      </a:accent6>
      <a:hlink>
        <a:srgbClr val="567818"/>
      </a:hlink>
      <a:folHlink>
        <a:srgbClr val="2E430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4855C2D-C1DB-7F47-A3B4-F1F8151063FA}" vid="{7746CFB2-E47C-E444-BDB3-5F4AD5CB878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Svenska kyrkan Grön</Template>
  <TotalTime>36650</TotalTime>
  <Words>3267</Words>
  <Application>Microsoft Office PowerPoint</Application>
  <PresentationFormat>Bredbild</PresentationFormat>
  <Paragraphs>371</Paragraphs>
  <Slides>49</Slides>
  <Notes>37</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49</vt:i4>
      </vt:variant>
    </vt:vector>
  </HeadingPairs>
  <TitlesOfParts>
    <vt:vector size="57" baseType="lpstr">
      <vt:lpstr>Arial</vt:lpstr>
      <vt:lpstr>Avenir Medium</vt:lpstr>
      <vt:lpstr>Avenir Roman</vt:lpstr>
      <vt:lpstr>Calibri</vt:lpstr>
      <vt:lpstr>FoundrySterling-LightOSF</vt:lpstr>
      <vt:lpstr>Times</vt:lpstr>
      <vt:lpstr>Wingdings</vt:lpstr>
      <vt:lpstr>Svenska kyrkan 2017</vt:lpstr>
      <vt:lpstr>Kommunikation som mission</vt:lpstr>
      <vt:lpstr>Vision för kommunikationen</vt:lpstr>
      <vt:lpstr>O.5 miljarder om året</vt:lpstr>
      <vt:lpstr>Närvaro - det dagliga livet</vt:lpstr>
      <vt:lpstr>Låg synlighet </vt:lpstr>
      <vt:lpstr>Effekt av predikoturerna</vt:lpstr>
      <vt:lpstr>Att vara när och där människor söker</vt:lpstr>
      <vt:lpstr>Det digitala livets filterbubblor</vt:lpstr>
      <vt:lpstr>PowerPoint-presentation</vt:lpstr>
      <vt:lpstr>PowerPoint-presentation</vt:lpstr>
      <vt:lpstr>PowerPoint-presentation</vt:lpstr>
      <vt:lpstr>Hur har vi det i kyrkan?</vt:lpstr>
      <vt:lpstr>PowerPoint-presentation</vt:lpstr>
      <vt:lpstr>  Samhällsnytta</vt:lpstr>
      <vt:lpstr>PowerPoint-presentation</vt:lpstr>
      <vt:lpstr>Skäl för relation</vt:lpstr>
      <vt:lpstr>Relevans - tro per generation</vt:lpstr>
      <vt:lpstr>40 % av kyrkans medlemmar är  35 år eller yngre   </vt:lpstr>
      <vt:lpstr>Tron grund för målgrupper</vt:lpstr>
      <vt:lpstr>PowerPoint-presentation</vt:lpstr>
      <vt:lpstr>PowerPoint-presentation</vt:lpstr>
      <vt:lpstr>PowerPoint-presentation</vt:lpstr>
      <vt:lpstr>Hur är din relation till kyrkan?</vt:lpstr>
      <vt:lpstr>Hur är det egentligen?</vt:lpstr>
      <vt:lpstr>Starka samband!</vt:lpstr>
      <vt:lpstr> Attribut</vt:lpstr>
      <vt:lpstr>#taenminut</vt:lpstr>
      <vt:lpstr>PowerPoint-presentation</vt:lpstr>
      <vt:lpstr>PowerPoint-presentation</vt:lpstr>
      <vt:lpstr>Varumärkets innehåll Kännedom och förväntan</vt:lpstr>
      <vt:lpstr>PowerPoint-presentation</vt:lpstr>
      <vt:lpstr>Hur väl känner man till?</vt:lpstr>
      <vt:lpstr>Engagemang – samma drivkrafter</vt:lpstr>
      <vt:lpstr>PowerPoint-presentation</vt:lpstr>
      <vt:lpstr>PowerPoint-presentation</vt:lpstr>
      <vt:lpstr>Konfirmation  Vigsel  Ensam i jul</vt:lpstr>
      <vt:lpstr>Kontakt senaste året</vt:lpstr>
      <vt:lpstr>– man kan inte gena till relation</vt:lpstr>
      <vt:lpstr>Tack!</vt:lpstr>
      <vt:lpstr>Bonusmaterial</vt:lpstr>
      <vt:lpstr>Effektiv kommunikation   är när församlingen berättar om vardagsliv – på ett sätt som människor ser, berörs av och kan relatera till</vt:lpstr>
      <vt:lpstr>PowerPoint-presentation</vt:lpstr>
      <vt:lpstr>Strategisk kompass</vt:lpstr>
      <vt:lpstr>Tänker på att gå med</vt:lpstr>
      <vt:lpstr>Synlighet - gemensamma krafter</vt:lpstr>
      <vt:lpstr>Tillsammans  – synlighet och möten</vt:lpstr>
      <vt:lpstr>PowerPoint-presentation</vt:lpstr>
      <vt:lpstr>Gör mötet centralt</vt:lpstr>
      <vt:lpstr>Slut</vt:lpstr>
    </vt:vector>
  </TitlesOfParts>
  <Company>Svenska kyrkan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Kommunikation som mission</dc:title>
  <dc:creator>Magdalena Widmark</dc:creator>
  <cp:lastModifiedBy>Magdalena Widmark</cp:lastModifiedBy>
  <cp:revision>93</cp:revision>
  <cp:lastPrinted>2018-08-20T12:29:10Z</cp:lastPrinted>
  <dcterms:created xsi:type="dcterms:W3CDTF">2018-01-16T10:30:35Z</dcterms:created>
  <dcterms:modified xsi:type="dcterms:W3CDTF">2018-09-19T07:30:05Z</dcterms:modified>
</cp:coreProperties>
</file>