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92" r:id="rId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0001"/>
    <a:srgbClr val="F4EBF5"/>
    <a:srgbClr val="E9D7EA"/>
    <a:srgbClr val="D9F4CE"/>
    <a:srgbClr val="B2E9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577303-F96D-4AF6-B4EC-5825F4291F10}" v="4" dt="2024-09-20T12:35:41.483"/>
    <p1510:client id="{A3E4D2D5-FA12-432F-A0A4-9A7F30ECD277}" v="3" dt="2024-09-20T14:15:45.2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1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15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8BCC3-990E-45AB-9DA2-56D265FF2447}" type="datetimeFigureOut">
              <a:rPr lang="nb-NO" smtClean="0"/>
              <a:t>11.10.2024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9F83D-3739-49B6-B5CC-47725E492E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3614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EA7848-70C2-8844-A54F-DF108F0BB837}" type="slidenum"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D90000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D90000">
                  <a:lumMod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2003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C08E7BE-FC21-3941-9144-0A6D17A15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nb-NO" noProof="0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212CF59-18AF-4541-8840-B68AF0CABC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8"/>
            <a:ext cx="10944224" cy="2455862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 dirty="0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36E0AFC-2F9B-9C44-A28C-1E0A774CA924}" type="datetime1">
              <a:rPr lang="nb-NO" smtClean="0"/>
              <a:t>11.10.2024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E8E34C0-0B68-EA43-A91F-06154E398F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38487" y="815745"/>
            <a:ext cx="3515024" cy="120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63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11.10.2024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38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6B60C608-14C1-FC41-BC97-5C1CF241FA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FB857-A31A-7249-B4E8-37C16EF5CC62}" type="datetime1">
              <a:rPr lang="nb-NO" smtClean="0"/>
              <a:t>11.10.2024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370FB8C5-4E46-0144-92C5-637BD509B6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12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6B60C608-14C1-FC41-BC97-5C1CF241FA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0DA261-C13B-3F42-9492-A1AF009151F2}" type="datetime1">
              <a:rPr lang="nb-NO" smtClean="0"/>
              <a:t>11.10.2024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52F79A17-B5DF-8C4E-84DB-E96DE20FF6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11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761DF0-8656-CF48-9122-92F8DC3C4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6821F2-A7CE-DF4D-AF21-138B443AE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39CF89B-927F-2043-B621-25F31CF4D1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87" y="1385889"/>
            <a:ext cx="5292725" cy="4672011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5974707-D6CE-C341-A972-6478A32F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88B6-E66D-1049-95EA-32C0EE5A7891}" type="datetime1">
              <a:rPr lang="nb-NO" smtClean="0"/>
              <a:t>11.10.2024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A237B0A-5B30-7541-B12E-C5CC726F5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A9C3EA2-0DF6-1741-9236-E191BAF5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880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9D867C-F048-D046-988C-94A021924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9E51054-560E-A941-91B2-9557D2700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387475"/>
            <a:ext cx="5292725" cy="365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0AE458F-DB25-8C45-A41F-D62D8484CB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2046287"/>
            <a:ext cx="5292725" cy="401161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B2031B9-C24F-3545-B8AA-35A976DFD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5389" y="1387475"/>
            <a:ext cx="5292724" cy="365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F759595-20BD-EA4D-8AA8-F99F55FE5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5388" y="2046287"/>
            <a:ext cx="5292724" cy="401161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A006F4C2-5293-E044-83D4-05CD33380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AAB4-E682-9F49-892F-12AC1E74BE2E}" type="datetime1">
              <a:rPr lang="nb-NO" smtClean="0"/>
              <a:t>11.10.2024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697B7BA-0E96-3140-8A35-EB726CD0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748FF31-39B3-9A46-A424-FA2221D0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688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5292725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5388" y="0"/>
            <a:ext cx="5916612" cy="68580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1B42287-BE59-A645-A7D7-BF5916581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3888" y="1385887"/>
            <a:ext cx="5292725" cy="4851399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C53C-C25E-8E48-B7FA-A6089A808DA3}" type="datetime1">
              <a:rPr lang="nb-NO" smtClean="0"/>
              <a:t>11.10.2024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352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 rød 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50B21C0D-34D6-CC48-B026-04FBA14EC41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Plassholder for innhold 3">
            <a:extLst>
              <a:ext uri="{FF2B5EF4-FFF2-40B4-BE49-F238E27FC236}">
                <a16:creationId xmlns:a16="http://schemas.microsoft.com/office/drawing/2014/main" id="{998B0CB3-98B5-DE45-A6B8-C8DCB6EA5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87" y="1385889"/>
            <a:ext cx="5292725" cy="4672011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9C92418-944A-DE45-84F4-3678D2B73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5EC9BE-EF3A-8749-AAF4-B3425C559574}" type="datetime1">
              <a:rPr lang="nb-NO" smtClean="0"/>
              <a:t>11.10.2024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D2147FD-2928-044D-B8CD-0655BDC7E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D95FBE8-7FC7-614E-8C2A-060EB536D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72601CAB-C21E-D24F-BF67-C5098FFA2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25425"/>
            <a:ext cx="5292726" cy="863600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0A5CF174-B879-4D40-BD16-58B5AF8F40B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59674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 rød t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0637D52-5D87-7944-8733-8B9A8E2E287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F761DF0-8656-CF48-9122-92F8DC3C4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388" y="225425"/>
            <a:ext cx="5292726" cy="863600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6821F2-A7CE-DF4D-AF21-138B443AE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75389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5974707-D6CE-C341-A972-6478A32F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C56F16F-1804-3848-99E7-299DAB3D245D}" type="datetime1">
              <a:rPr lang="nb-NO" smtClean="0"/>
              <a:t>11.10.2024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A237B0A-5B30-7541-B12E-C5CC726F5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75388" y="6437935"/>
            <a:ext cx="4125210" cy="212492"/>
          </a:xfr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A9C3EA2-0DF6-1741-9236-E191BAF5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D3C36917-9AB3-434C-B2ED-754219CA73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4254A864-6B0E-8941-B78B-7792DBB7B23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93477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76686C-283D-F648-AC3F-1406D58D3986}" type="datetime1">
              <a:rPr lang="nb-NO" smtClean="0"/>
              <a:t>11.10.2024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21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CAF970-D685-7546-8718-61AD5B7B15DD}" type="datetime1">
              <a:rPr lang="nb-NO" smtClean="0"/>
              <a:t>11.10.2024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57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5153172C-E5A6-B547-B606-488AA18D1FD3}" type="datetime1">
              <a:rPr lang="nb-NO" smtClean="0"/>
              <a:t>11.10.2024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Klikk for å redigere tittelstil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50C8E91-B07B-BE4C-BF87-F9F72D11F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8"/>
            <a:ext cx="10944224" cy="2455862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 dirty="0"/>
              <a:t>Klikk for å redigere undertittelstil i malen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4AFB86AD-8F62-3B47-B902-D3A1DE88A4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0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59755F-ED6E-EB4E-925D-0BDB2585A6D3}" type="datetime1">
              <a:rPr lang="nb-NO" smtClean="0"/>
              <a:t>11.10.2024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37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1B26B0-9B72-1342-8A07-79F52C607727}" type="datetime1">
              <a:rPr lang="nb-NO" smtClean="0"/>
              <a:t>11.10.2024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70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9AE69D-E235-D048-BDFA-FDEF686B7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5E12DA7-64E8-3B42-956B-662E98C63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15C1-0DCF-AD42-8642-059163C9676D}" type="datetime1">
              <a:rPr lang="nb-NO" smtClean="0"/>
              <a:t>11.10.2024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36727F2-04C5-944F-B4BC-6F064051F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508390C-3BBE-5741-8A43-6C981A3EE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406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bilde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093788"/>
            <a:ext cx="12192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A9CB-89B6-5B49-B2D2-183358EA6832}" type="datetime1">
              <a:rPr lang="nb-NO" smtClean="0"/>
              <a:t>11.10.2024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616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bilde med tittel i rød 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237288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191999" cy="1093788"/>
          </a:xfrm>
          <a:solidFill>
            <a:schemeClr val="accent1">
              <a:lumMod val="75000"/>
              <a:alpha val="80000"/>
            </a:schemeClr>
          </a:solidFill>
        </p:spPr>
        <p:txBody>
          <a:bodyPr lIns="612000" tIns="216000"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0A6A3-A14A-8449-BA07-5BD9683D3999}" type="datetime1">
              <a:rPr lang="nb-NO" smtClean="0"/>
              <a:t>11.10.2024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104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237288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EB633-2054-B64D-8402-970C3237C093}" type="datetime1">
              <a:rPr lang="nb-NO" smtClean="0"/>
              <a:t>11.10.2024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434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093788"/>
            <a:ext cx="6096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4847-2AE9-534D-BF34-25506296C437}" type="datetime1">
              <a:rPr lang="nb-NO" smtClean="0"/>
              <a:t>11.10.2024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14994145-8B91-CF4E-BC89-31C3CF6F567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1093788"/>
            <a:ext cx="6096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7686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235EB93-88B3-6D47-A629-2E1C139174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  <a:noFill/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2CAA61-8483-6A40-BA36-FB129DE01873}" type="datetime1">
              <a:rPr lang="nb-NO" smtClean="0"/>
              <a:t>11.10.2024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773C8BD8-1C69-B94C-9C7A-D01537BABA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5769"/>
          <a:stretch/>
        </p:blipFill>
        <p:spPr>
          <a:xfrm>
            <a:off x="637111" y="6354761"/>
            <a:ext cx="285020" cy="333792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8F1FD433-7E01-4C4F-AE0C-0AF02B2992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4257"/>
          <a:stretch/>
        </p:blipFill>
        <p:spPr>
          <a:xfrm>
            <a:off x="922129" y="6354761"/>
            <a:ext cx="1717213" cy="3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43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66A3D0F3-9AFC-EC44-982D-1FEBDB4A6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A347-3E81-5043-AB2C-570E496480F1}" type="datetime1">
              <a:rPr lang="nb-NO" smtClean="0"/>
              <a:t>11.10.2024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05C4255-99DD-814C-A9AD-3F510292E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0D5D13A-1C4D-754C-9ABB-8C686510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72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891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C08CBCE2-CDEC-5E4A-8C98-F125190FEF95}" type="datetime1">
              <a:rPr lang="nb-NO" smtClean="0"/>
              <a:t>11.10.2024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5167880C-1ECE-3547-A6E7-87A8BE5AA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Klikk for å redigere tittelstil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F7A219A6-3F9D-5A4E-BBE3-B3A1F0921B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8"/>
            <a:ext cx="10944224" cy="2455862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 dirty="0"/>
              <a:t>Klikk for å redigere undertittelstil i malen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D13F7309-045F-E94D-9CF4-3CD524E6AA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39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5F0F483-C409-B044-AFFC-F8B179D478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03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F4CC2FA6-23BD-0E4F-A3AA-E7DFFF2B9C96}" type="datetime1">
              <a:rPr lang="nb-NO" smtClean="0"/>
              <a:t>11.10.2024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Takk for meg!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50C8E91-B07B-BE4C-BF87-F9F72D11F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8"/>
            <a:ext cx="10944224" cy="1861213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 dirty="0"/>
              <a:t>Klikk for å redigere undertittelstil i malen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161F5166-5C63-E843-A208-6A916947F595}"/>
              </a:ext>
            </a:extLst>
          </p:cNvPr>
          <p:cNvSpPr txBox="1"/>
          <p:nvPr userDrawn="1"/>
        </p:nvSpPr>
        <p:spPr>
          <a:xfrm>
            <a:off x="623888" y="5835190"/>
            <a:ext cx="5292725" cy="4020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b-NO" b="1" dirty="0" err="1">
                <a:solidFill>
                  <a:schemeClr val="bg1"/>
                </a:solidFill>
              </a:rPr>
              <a:t>www.kirken.no</a:t>
            </a:r>
            <a:endParaRPr lang="nb-NO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74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3A08CD34-AC08-6442-B83D-86E2FC5C0A0B}" type="datetime1">
              <a:rPr lang="nb-NO" smtClean="0"/>
              <a:t>11.10.2024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Takk for meg!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50C8E91-B07B-BE4C-BF87-F9F72D11F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8"/>
            <a:ext cx="10944224" cy="1861213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 dirty="0"/>
              <a:t>Klikk for å redigere undertittelstil i malen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161F5166-5C63-E843-A208-6A916947F595}"/>
              </a:ext>
            </a:extLst>
          </p:cNvPr>
          <p:cNvSpPr txBox="1"/>
          <p:nvPr userDrawn="1"/>
        </p:nvSpPr>
        <p:spPr>
          <a:xfrm>
            <a:off x="623888" y="5835190"/>
            <a:ext cx="5292725" cy="4020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b-NO" b="1" dirty="0" err="1">
                <a:solidFill>
                  <a:schemeClr val="bg1"/>
                </a:solidFill>
              </a:rPr>
              <a:t>www.kirken.no</a:t>
            </a:r>
            <a:endParaRPr lang="nb-NO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9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957E9185-59FC-564F-B555-5503B0667FCA}" type="datetime1">
              <a:rPr lang="nb-NO" smtClean="0"/>
              <a:t>11.10.2024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Takk for meg!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50C8E91-B07B-BE4C-BF87-F9F72D11F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8"/>
            <a:ext cx="10944224" cy="1861213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 dirty="0"/>
              <a:t>Klikk for å redigere undertittelstil i malen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161F5166-5C63-E843-A208-6A916947F595}"/>
              </a:ext>
            </a:extLst>
          </p:cNvPr>
          <p:cNvSpPr txBox="1"/>
          <p:nvPr userDrawn="1"/>
        </p:nvSpPr>
        <p:spPr>
          <a:xfrm>
            <a:off x="623888" y="5835190"/>
            <a:ext cx="5292725" cy="4020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b-NO" b="1" dirty="0" err="1">
                <a:solidFill>
                  <a:schemeClr val="bg1"/>
                </a:solidFill>
              </a:rPr>
              <a:t>www.kirken.no</a:t>
            </a:r>
            <a:endParaRPr lang="nb-NO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38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ECD2DCB2-8DC2-5E44-897B-F28A10D61BB6}" type="datetime1">
              <a:rPr lang="nb-NO" smtClean="0"/>
              <a:t>11.10.2024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Takk for meg!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50C8E91-B07B-BE4C-BF87-F9F72D11F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8"/>
            <a:ext cx="10944224" cy="1861213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 dirty="0"/>
              <a:t>Klikk for å redigere undertittelstil i malen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161F5166-5C63-E843-A208-6A916947F595}"/>
              </a:ext>
            </a:extLst>
          </p:cNvPr>
          <p:cNvSpPr txBox="1"/>
          <p:nvPr userDrawn="1"/>
        </p:nvSpPr>
        <p:spPr>
          <a:xfrm>
            <a:off x="623888" y="5835190"/>
            <a:ext cx="5292725" cy="4020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b-NO" b="1" dirty="0" err="1">
                <a:solidFill>
                  <a:schemeClr val="bg1"/>
                </a:solidFill>
              </a:rPr>
              <a:t>www.kirken.no</a:t>
            </a:r>
            <a:endParaRPr lang="nb-NO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22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8677268F-F4F9-784E-BF23-EA1CACFD53E7}" type="datetime1">
              <a:rPr lang="nb-NO" smtClean="0"/>
              <a:t>11.10.2024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42E0CCB7-CA1A-FF45-A359-EF121E59C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Klikk for å redigere tittelstil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91BCD0FA-124F-0C49-80FF-A6070030E2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8"/>
            <a:ext cx="10944224" cy="2455862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 dirty="0"/>
              <a:t>Klikk for å redigere undertittelstil i malen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6010F5F7-7450-E841-9579-58F69AF094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58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D989A85-7F6E-E044-B7F8-167AD93A93BB}" type="datetime1">
              <a:rPr lang="nb-NO" smtClean="0"/>
              <a:t>11.10.2024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67AAE381-01FE-E74F-8B80-CA22302EE9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Klikk for å redigere tittelstil</a:t>
            </a:r>
          </a:p>
        </p:txBody>
      </p:sp>
      <p:sp>
        <p:nvSpPr>
          <p:cNvPr id="15" name="Undertittel 2">
            <a:extLst>
              <a:ext uri="{FF2B5EF4-FFF2-40B4-BE49-F238E27FC236}">
                <a16:creationId xmlns:a16="http://schemas.microsoft.com/office/drawing/2014/main" id="{90B452E1-F889-1847-858F-A7D95A01D3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8"/>
            <a:ext cx="10944224" cy="2455862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 dirty="0"/>
              <a:t>Klikk for å redigere undertittelstil i malen</a:t>
            </a:r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9DA3D8BF-A151-3548-AE95-2BC2EFE2BC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41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DF487B-8477-2149-9AA3-98E65B249604}" type="datetime1">
              <a:rPr lang="nb-NO" smtClean="0"/>
              <a:t>11.10.2024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89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F6B007-F089-1E47-A029-515775F38509}" type="datetime1">
              <a:rPr lang="nb-NO" smtClean="0"/>
              <a:t>11.10.2024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90C3DA65-107B-F341-8FB9-ECB05EB2D7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8F06A8-7708-F449-BBEB-8D82008CCD6B}" type="datetime1">
              <a:rPr lang="nb-NO" smtClean="0"/>
              <a:t>11.10.2024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4A80ACD1-D8B9-7445-943A-E7FA7384731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65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A0E4E-754C-5E4A-8C53-243A384D4282}" type="datetime1">
              <a:rPr lang="nb-NO" smtClean="0"/>
              <a:t>11.10.2024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06465D10-5B34-C44E-ACE2-FB1EDC81E3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13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AF269B3-BEF0-E04A-9125-2E284FBAE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25425"/>
            <a:ext cx="10944226" cy="863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F69DAFA-A756-634F-8F62-44B8D41CD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385888"/>
            <a:ext cx="10944226" cy="46727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C4F3F7C-A4AA-AF42-8F10-BE862A9EC9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84745" y="6437935"/>
            <a:ext cx="1083367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655427F-18F2-AA41-8FD1-542CB7F8D202}" type="datetime1">
              <a:rPr lang="nb-NO" smtClean="0"/>
              <a:t>11.10.2024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1138DA2-808A-6243-B616-8D29162A6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78955" y="6437935"/>
            <a:ext cx="7321643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F9FE079-08DB-8B42-A4AD-A254231BF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8957" y="6437935"/>
            <a:ext cx="347663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609C2D23-5413-0C4E-90E8-570584B1AF6C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52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3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29">
          <p15:clr>
            <a:srgbClr val="F26B43"/>
          </p15:clr>
        </p15:guide>
        <p15:guide id="2" pos="3840">
          <p15:clr>
            <a:srgbClr val="F26B43"/>
          </p15:clr>
        </p15:guide>
        <p15:guide id="3" pos="393">
          <p15:clr>
            <a:srgbClr val="F26B43"/>
          </p15:clr>
        </p15:guide>
        <p15:guide id="4" pos="7287">
          <p15:clr>
            <a:srgbClr val="F26B43"/>
          </p15:clr>
        </p15:guide>
        <p15:guide id="5" orient="horz" pos="3816">
          <p15:clr>
            <a:srgbClr val="F26B43"/>
          </p15:clr>
        </p15:guide>
        <p15:guide id="6" orient="horz" pos="4150">
          <p15:clr>
            <a:srgbClr val="F26B43"/>
          </p15:clr>
        </p15:guide>
        <p15:guide id="7" orient="horz" pos="873">
          <p15:clr>
            <a:srgbClr val="F26B43"/>
          </p15:clr>
        </p15:guide>
        <p15:guide id="8" orient="horz" pos="142">
          <p15:clr>
            <a:srgbClr val="F26B43"/>
          </p15:clr>
        </p15:guide>
        <p15:guide id="9" pos="3727">
          <p15:clr>
            <a:srgbClr val="F26B43"/>
          </p15:clr>
        </p15:guide>
        <p15:guide id="10" pos="3953">
          <p15:clr>
            <a:srgbClr val="F26B43"/>
          </p15:clr>
        </p15:guide>
        <p15:guide id="12" orient="horz" pos="68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Tabell 43">
            <a:extLst>
              <a:ext uri="{FF2B5EF4-FFF2-40B4-BE49-F238E27FC236}">
                <a16:creationId xmlns:a16="http://schemas.microsoft.com/office/drawing/2014/main" id="{C7D39558-C958-7A4E-B8FE-D4BB7D9C37EB}"/>
              </a:ext>
            </a:extLst>
          </p:cNvPr>
          <p:cNvGraphicFramePr>
            <a:graphicFrameLocks noGrp="1"/>
          </p:cNvGraphicFramePr>
          <p:nvPr/>
        </p:nvGraphicFramePr>
        <p:xfrm>
          <a:off x="332574" y="2651129"/>
          <a:ext cx="5137054" cy="30575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751">
                  <a:extLst>
                    <a:ext uri="{9D8B030D-6E8A-4147-A177-3AD203B41FA5}">
                      <a16:colId xmlns:a16="http://schemas.microsoft.com/office/drawing/2014/main" val="1966498520"/>
                    </a:ext>
                  </a:extLst>
                </a:gridCol>
                <a:gridCol w="1325266">
                  <a:extLst>
                    <a:ext uri="{9D8B030D-6E8A-4147-A177-3AD203B41FA5}">
                      <a16:colId xmlns:a16="http://schemas.microsoft.com/office/drawing/2014/main" val="2567750565"/>
                    </a:ext>
                  </a:extLst>
                </a:gridCol>
                <a:gridCol w="1440774">
                  <a:extLst>
                    <a:ext uri="{9D8B030D-6E8A-4147-A177-3AD203B41FA5}">
                      <a16:colId xmlns:a16="http://schemas.microsoft.com/office/drawing/2014/main" val="3155321828"/>
                    </a:ext>
                  </a:extLst>
                </a:gridCol>
                <a:gridCol w="1284263">
                  <a:extLst>
                    <a:ext uri="{9D8B030D-6E8A-4147-A177-3AD203B41FA5}">
                      <a16:colId xmlns:a16="http://schemas.microsoft.com/office/drawing/2014/main" val="2096955391"/>
                    </a:ext>
                  </a:extLst>
                </a:gridCol>
              </a:tblGrid>
              <a:tr h="747196">
                <a:tc>
                  <a:txBody>
                    <a:bodyPr/>
                    <a:lstStyle/>
                    <a:p>
                      <a:endParaRPr lang="nb-NO" sz="1800" dirty="0"/>
                    </a:p>
                  </a:txBody>
                  <a:tcPr marL="54870" marR="54870" marT="27437" marB="274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800" dirty="0"/>
                    </a:p>
                  </a:txBody>
                  <a:tcPr marL="54870" marR="54870" marT="27437" marB="27437">
                    <a:solidFill>
                      <a:schemeClr val="accent2">
                        <a:lumMod val="20000"/>
                        <a:lumOff val="8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800" dirty="0"/>
                    </a:p>
                  </a:txBody>
                  <a:tcPr marL="54870" marR="54870" marT="27437" marB="27437">
                    <a:solidFill>
                      <a:schemeClr val="accent2">
                        <a:lumMod val="20000"/>
                        <a:lumOff val="8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800" dirty="0"/>
                    </a:p>
                  </a:txBody>
                  <a:tcPr marL="54870" marR="54870" marT="27437" marB="27437">
                    <a:solidFill>
                      <a:schemeClr val="accent2">
                        <a:lumMod val="20000"/>
                        <a:lumOff val="80000"/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093727"/>
                  </a:ext>
                </a:extLst>
              </a:tr>
              <a:tr h="747196">
                <a:tc>
                  <a:txBody>
                    <a:bodyPr/>
                    <a:lstStyle/>
                    <a:p>
                      <a:endParaRPr lang="nb-NO" sz="1800" dirty="0"/>
                    </a:p>
                  </a:txBody>
                  <a:tcPr marL="54870" marR="54870" marT="27437" marB="2743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800" dirty="0"/>
                    </a:p>
                  </a:txBody>
                  <a:tcPr marL="54870" marR="54870" marT="27437" marB="27437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800" dirty="0"/>
                    </a:p>
                  </a:txBody>
                  <a:tcPr marL="54870" marR="54870" marT="27437" marB="27437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800" dirty="0"/>
                    </a:p>
                  </a:txBody>
                  <a:tcPr marL="54870" marR="54870" marT="27437" marB="27437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82017"/>
                  </a:ext>
                </a:extLst>
              </a:tr>
              <a:tr h="747196">
                <a:tc>
                  <a:txBody>
                    <a:bodyPr/>
                    <a:lstStyle/>
                    <a:p>
                      <a:endParaRPr lang="nb-NO" sz="1800"/>
                    </a:p>
                  </a:txBody>
                  <a:tcPr marL="54870" marR="54870" marT="27437" marB="2743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800" dirty="0"/>
                    </a:p>
                  </a:txBody>
                  <a:tcPr marL="54870" marR="54870" marT="27437" marB="27437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800" dirty="0"/>
                    </a:p>
                  </a:txBody>
                  <a:tcPr marL="54870" marR="54870" marT="27437" marB="27437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800" dirty="0"/>
                    </a:p>
                  </a:txBody>
                  <a:tcPr marL="54870" marR="54870" marT="27437" marB="27437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571518"/>
                  </a:ext>
                </a:extLst>
              </a:tr>
              <a:tr h="815935">
                <a:tc>
                  <a:txBody>
                    <a:bodyPr/>
                    <a:lstStyle/>
                    <a:p>
                      <a:endParaRPr lang="nb-NO" sz="1800" dirty="0"/>
                    </a:p>
                  </a:txBody>
                  <a:tcPr marL="54870" marR="54870" marT="27437" marB="27437">
                    <a:solidFill>
                      <a:schemeClr val="accent2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800" dirty="0"/>
                    </a:p>
                  </a:txBody>
                  <a:tcPr marL="54870" marR="54870" marT="27437" marB="27437"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800" dirty="0"/>
                    </a:p>
                  </a:txBody>
                  <a:tcPr marL="54870" marR="54870" marT="27437" marB="27437"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800" dirty="0"/>
                    </a:p>
                  </a:txBody>
                  <a:tcPr marL="54870" marR="54870" marT="27437" marB="27437"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391758"/>
                  </a:ext>
                </a:extLst>
              </a:tr>
            </a:tbl>
          </a:graphicData>
        </a:graphic>
      </p:graphicFrame>
      <p:sp>
        <p:nvSpPr>
          <p:cNvPr id="51" name="Plassholder for tekst 2">
            <a:extLst>
              <a:ext uri="{FF2B5EF4-FFF2-40B4-BE49-F238E27FC236}">
                <a16:creationId xmlns:a16="http://schemas.microsoft.com/office/drawing/2014/main" id="{BB7C1683-F977-5C48-A0EE-38B7F5578339}"/>
              </a:ext>
            </a:extLst>
          </p:cNvPr>
          <p:cNvSpPr txBox="1">
            <a:spLocks/>
          </p:cNvSpPr>
          <p:nvPr/>
        </p:nvSpPr>
        <p:spPr>
          <a:xfrm>
            <a:off x="1519622" y="3556700"/>
            <a:ext cx="1119403" cy="4187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877"/>
              </a:spcBef>
              <a:spcAft>
                <a:spcPts val="263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Forkynner evangeliet </a:t>
            </a:r>
            <a:br>
              <a:rPr kumimoji="0" lang="nb-NO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til mennesker gjennom livet</a:t>
            </a:r>
          </a:p>
        </p:txBody>
      </p:sp>
      <p:sp>
        <p:nvSpPr>
          <p:cNvPr id="54" name="Plassholder for tekst 2">
            <a:extLst>
              <a:ext uri="{FF2B5EF4-FFF2-40B4-BE49-F238E27FC236}">
                <a16:creationId xmlns:a16="http://schemas.microsoft.com/office/drawing/2014/main" id="{CECAD3C7-69F5-9C43-937C-6F2F724BEF3C}"/>
              </a:ext>
            </a:extLst>
          </p:cNvPr>
          <p:cNvSpPr txBox="1">
            <a:spLocks/>
          </p:cNvSpPr>
          <p:nvPr/>
        </p:nvSpPr>
        <p:spPr>
          <a:xfrm>
            <a:off x="2826041" y="3491127"/>
            <a:ext cx="1236726" cy="5764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877"/>
              </a:spcBef>
              <a:spcAft>
                <a:spcPts val="263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Styrker kirken som kulturarena </a:t>
            </a:r>
            <a:b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og forvalter av kulturarv for alle generasjoner</a:t>
            </a:r>
          </a:p>
        </p:txBody>
      </p:sp>
      <p:sp>
        <p:nvSpPr>
          <p:cNvPr id="55" name="Plassholder for tekst 2">
            <a:extLst>
              <a:ext uri="{FF2B5EF4-FFF2-40B4-BE49-F238E27FC236}">
                <a16:creationId xmlns:a16="http://schemas.microsoft.com/office/drawing/2014/main" id="{E2683829-16D4-2E49-841B-5BB8033090B4}"/>
              </a:ext>
            </a:extLst>
          </p:cNvPr>
          <p:cNvSpPr txBox="1">
            <a:spLocks/>
          </p:cNvSpPr>
          <p:nvPr/>
        </p:nvSpPr>
        <p:spPr>
          <a:xfrm>
            <a:off x="4249783" y="3552953"/>
            <a:ext cx="1123942" cy="4187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877"/>
              </a:spcBef>
              <a:spcAft>
                <a:spcPts val="263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Gir tilhørighet og skaper </a:t>
            </a:r>
            <a:br>
              <a:rPr kumimoji="0" lang="nb-NO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gode møteplasser og fellesskap </a:t>
            </a:r>
          </a:p>
        </p:txBody>
      </p:sp>
      <p:sp>
        <p:nvSpPr>
          <p:cNvPr id="57" name="Plassholder for tekst 2">
            <a:extLst>
              <a:ext uri="{FF2B5EF4-FFF2-40B4-BE49-F238E27FC236}">
                <a16:creationId xmlns:a16="http://schemas.microsoft.com/office/drawing/2014/main" id="{98D0E3C7-9CFF-2B4C-8983-D6CAE64F7844}"/>
              </a:ext>
            </a:extLst>
          </p:cNvPr>
          <p:cNvSpPr txBox="1">
            <a:spLocks/>
          </p:cNvSpPr>
          <p:nvPr/>
        </p:nvSpPr>
        <p:spPr>
          <a:xfrm>
            <a:off x="1520669" y="4307394"/>
            <a:ext cx="1119403" cy="5208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877"/>
              </a:spcBef>
              <a:spcAft>
                <a:spcPts val="263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Fremmer verdier som utfordrer </a:t>
            </a:r>
            <a:b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og som bygger et godt samfunn for alle</a:t>
            </a:r>
          </a:p>
        </p:txBody>
      </p:sp>
      <p:sp>
        <p:nvSpPr>
          <p:cNvPr id="58" name="Plassholder for tekst 2">
            <a:extLst>
              <a:ext uri="{FF2B5EF4-FFF2-40B4-BE49-F238E27FC236}">
                <a16:creationId xmlns:a16="http://schemas.microsoft.com/office/drawing/2014/main" id="{2B0B98F3-09FE-D24C-9AD7-A332F68D4F0E}"/>
              </a:ext>
            </a:extLst>
          </p:cNvPr>
          <p:cNvSpPr txBox="1">
            <a:spLocks/>
          </p:cNvSpPr>
          <p:nvPr/>
        </p:nvSpPr>
        <p:spPr>
          <a:xfrm>
            <a:off x="2833455" y="4323777"/>
            <a:ext cx="1416328" cy="4187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877"/>
              </a:spcBef>
              <a:spcAft>
                <a:spcPts val="263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Bidrar til å virkeliggjøre bærekraftsmålene </a:t>
            </a:r>
          </a:p>
        </p:txBody>
      </p:sp>
      <p:sp>
        <p:nvSpPr>
          <p:cNvPr id="59" name="Plassholder for tekst 2">
            <a:extLst>
              <a:ext uri="{FF2B5EF4-FFF2-40B4-BE49-F238E27FC236}">
                <a16:creationId xmlns:a16="http://schemas.microsoft.com/office/drawing/2014/main" id="{8CB09F3D-EEF6-CF49-BB62-A39371A7003E}"/>
              </a:ext>
            </a:extLst>
          </p:cNvPr>
          <p:cNvSpPr txBox="1">
            <a:spLocks/>
          </p:cNvSpPr>
          <p:nvPr/>
        </p:nvSpPr>
        <p:spPr>
          <a:xfrm>
            <a:off x="4250725" y="4296431"/>
            <a:ext cx="1171908" cy="4187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877"/>
              </a:spcBef>
              <a:spcAft>
                <a:spcPts val="263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Motvirker utenforskap </a:t>
            </a:r>
            <a:br>
              <a:rPr kumimoji="0" lang="nb-NO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og utforsker nye måter å være kirke på</a:t>
            </a:r>
          </a:p>
        </p:txBody>
      </p:sp>
      <p:sp>
        <p:nvSpPr>
          <p:cNvPr id="61" name="Plassholder for tekst 2">
            <a:extLst>
              <a:ext uri="{FF2B5EF4-FFF2-40B4-BE49-F238E27FC236}">
                <a16:creationId xmlns:a16="http://schemas.microsoft.com/office/drawing/2014/main" id="{DE26533B-8F99-514A-979B-8030B94808E2}"/>
              </a:ext>
            </a:extLst>
          </p:cNvPr>
          <p:cNvSpPr txBox="1">
            <a:spLocks/>
          </p:cNvSpPr>
          <p:nvPr/>
        </p:nvSpPr>
        <p:spPr>
          <a:xfrm>
            <a:off x="1499569" y="4995535"/>
            <a:ext cx="1140503" cy="6655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877"/>
              </a:spcBef>
              <a:spcAft>
                <a:spcPts val="263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Styrker gjennom sin organisering en levende og nærværende folkekirke</a:t>
            </a:r>
          </a:p>
        </p:txBody>
      </p:sp>
      <p:sp>
        <p:nvSpPr>
          <p:cNvPr id="62" name="Plassholder for tekst 2">
            <a:extLst>
              <a:ext uri="{FF2B5EF4-FFF2-40B4-BE49-F238E27FC236}">
                <a16:creationId xmlns:a16="http://schemas.microsoft.com/office/drawing/2014/main" id="{88E9A25B-706A-9C4C-B139-8AD6022A744B}"/>
              </a:ext>
            </a:extLst>
          </p:cNvPr>
          <p:cNvSpPr txBox="1">
            <a:spLocks/>
          </p:cNvSpPr>
          <p:nvPr/>
        </p:nvSpPr>
        <p:spPr>
          <a:xfrm>
            <a:off x="2828062" y="4991590"/>
            <a:ext cx="1204687" cy="6353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877"/>
              </a:spcBef>
              <a:spcAft>
                <a:spcPts val="263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Samhandler med organisasjonslivet, andre tros- og kirkesamfunn, offentlige, private og ideelle aktører</a:t>
            </a:r>
          </a:p>
        </p:txBody>
      </p:sp>
      <p:sp>
        <p:nvSpPr>
          <p:cNvPr id="63" name="Plassholder for tekst 2">
            <a:extLst>
              <a:ext uri="{FF2B5EF4-FFF2-40B4-BE49-F238E27FC236}">
                <a16:creationId xmlns:a16="http://schemas.microsoft.com/office/drawing/2014/main" id="{B70B14C1-4CEB-9F49-9242-875AE1FB8CB0}"/>
              </a:ext>
            </a:extLst>
          </p:cNvPr>
          <p:cNvSpPr txBox="1">
            <a:spLocks/>
          </p:cNvSpPr>
          <p:nvPr/>
        </p:nvSpPr>
        <p:spPr>
          <a:xfrm>
            <a:off x="4242736" y="5012742"/>
            <a:ext cx="1237493" cy="6142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877"/>
              </a:spcBef>
              <a:spcAft>
                <a:spcPts val="263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Skaper mangfoldig, rekrutterende og inkluderende arbeidsplass </a:t>
            </a:r>
            <a:b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og frivillighetsarena</a:t>
            </a:r>
          </a:p>
        </p:txBody>
      </p:sp>
      <p:pic>
        <p:nvPicPr>
          <p:cNvPr id="65" name="Grafikk 64">
            <a:extLst>
              <a:ext uri="{FF2B5EF4-FFF2-40B4-BE49-F238E27FC236}">
                <a16:creationId xmlns:a16="http://schemas.microsoft.com/office/drawing/2014/main" id="{F3F881FF-8D1C-1442-9961-EFA45076D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6779" y="3775599"/>
            <a:ext cx="114970" cy="180255"/>
          </a:xfrm>
          <a:prstGeom prst="rect">
            <a:avLst/>
          </a:prstGeom>
        </p:spPr>
      </p:pic>
      <p:pic>
        <p:nvPicPr>
          <p:cNvPr id="66" name="Grafikk 65">
            <a:extLst>
              <a:ext uri="{FF2B5EF4-FFF2-40B4-BE49-F238E27FC236}">
                <a16:creationId xmlns:a16="http://schemas.microsoft.com/office/drawing/2014/main" id="{903F7D8C-5B1F-4B45-B645-E017A302BE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36779" y="4426666"/>
            <a:ext cx="137732" cy="185100"/>
          </a:xfrm>
          <a:prstGeom prst="rect">
            <a:avLst/>
          </a:prstGeom>
        </p:spPr>
      </p:pic>
      <p:pic>
        <p:nvPicPr>
          <p:cNvPr id="67" name="Grafikk 66">
            <a:extLst>
              <a:ext uri="{FF2B5EF4-FFF2-40B4-BE49-F238E27FC236}">
                <a16:creationId xmlns:a16="http://schemas.microsoft.com/office/drawing/2014/main" id="{7A4E3E97-923A-3245-9E1E-1F7D83E231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436779" y="5158425"/>
            <a:ext cx="137749" cy="185100"/>
          </a:xfrm>
          <a:prstGeom prst="rect">
            <a:avLst/>
          </a:prstGeom>
        </p:spPr>
      </p:pic>
      <p:pic>
        <p:nvPicPr>
          <p:cNvPr id="71" name="Grafikk 70">
            <a:extLst>
              <a:ext uri="{FF2B5EF4-FFF2-40B4-BE49-F238E27FC236}">
                <a16:creationId xmlns:a16="http://schemas.microsoft.com/office/drawing/2014/main" id="{900C5A0D-71A5-824B-9738-57BEC57BC9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24667" y="2934051"/>
            <a:ext cx="269919" cy="165096"/>
          </a:xfrm>
          <a:prstGeom prst="rect">
            <a:avLst/>
          </a:prstGeom>
        </p:spPr>
      </p:pic>
      <p:pic>
        <p:nvPicPr>
          <p:cNvPr id="73" name="Grafikk 72">
            <a:extLst>
              <a:ext uri="{FF2B5EF4-FFF2-40B4-BE49-F238E27FC236}">
                <a16:creationId xmlns:a16="http://schemas.microsoft.com/office/drawing/2014/main" id="{207FBBFF-F86F-8841-81BF-8EE93E39A51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40167" y="2951266"/>
            <a:ext cx="174787" cy="140945"/>
          </a:xfrm>
          <a:prstGeom prst="rect">
            <a:avLst/>
          </a:prstGeom>
        </p:spPr>
      </p:pic>
      <p:pic>
        <p:nvPicPr>
          <p:cNvPr id="75" name="Grafikk 74">
            <a:extLst>
              <a:ext uri="{FF2B5EF4-FFF2-40B4-BE49-F238E27FC236}">
                <a16:creationId xmlns:a16="http://schemas.microsoft.com/office/drawing/2014/main" id="{F500C923-7815-C845-9DD1-3098C4F48E6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882914" y="2929542"/>
            <a:ext cx="258455" cy="145387"/>
          </a:xfrm>
          <a:prstGeom prst="rect">
            <a:avLst/>
          </a:prstGeom>
        </p:spPr>
      </p:pic>
      <p:sp>
        <p:nvSpPr>
          <p:cNvPr id="64" name="Plassholder for tekst 2">
            <a:extLst>
              <a:ext uri="{FF2B5EF4-FFF2-40B4-BE49-F238E27FC236}">
                <a16:creationId xmlns:a16="http://schemas.microsoft.com/office/drawing/2014/main" id="{ED1AC62A-3F8F-0B44-B3AD-56016DBC3C3E}"/>
              </a:ext>
            </a:extLst>
          </p:cNvPr>
          <p:cNvSpPr txBox="1">
            <a:spLocks/>
          </p:cNvSpPr>
          <p:nvPr/>
        </p:nvSpPr>
        <p:spPr>
          <a:xfrm>
            <a:off x="1780258" y="2890687"/>
            <a:ext cx="1008692" cy="3125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877"/>
              </a:spcBef>
              <a:spcAft>
                <a:spcPts val="263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Kirken åpner</a:t>
            </a:r>
            <a:br>
              <a:rPr kumimoji="0" lang="nb-NO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rom for tro</a:t>
            </a:r>
          </a:p>
        </p:txBody>
      </p:sp>
      <p:sp>
        <p:nvSpPr>
          <p:cNvPr id="68" name="Plassholder for tekst 2">
            <a:extLst>
              <a:ext uri="{FF2B5EF4-FFF2-40B4-BE49-F238E27FC236}">
                <a16:creationId xmlns:a16="http://schemas.microsoft.com/office/drawing/2014/main" id="{8C17CE56-32FB-CB41-9833-E76C7F9AC447}"/>
              </a:ext>
            </a:extLst>
          </p:cNvPr>
          <p:cNvSpPr txBox="1">
            <a:spLocks/>
          </p:cNvSpPr>
          <p:nvPr/>
        </p:nvSpPr>
        <p:spPr>
          <a:xfrm>
            <a:off x="3242529" y="2890687"/>
            <a:ext cx="912087" cy="3125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877"/>
              </a:spcBef>
              <a:spcAft>
                <a:spcPts val="263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Kirken er der</a:t>
            </a:r>
            <a:br>
              <a:rPr kumimoji="0" lang="nb-NO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livet leves</a:t>
            </a:r>
          </a:p>
        </p:txBody>
      </p:sp>
      <p:sp>
        <p:nvSpPr>
          <p:cNvPr id="70" name="Plassholder for tekst 2">
            <a:extLst>
              <a:ext uri="{FF2B5EF4-FFF2-40B4-BE49-F238E27FC236}">
                <a16:creationId xmlns:a16="http://schemas.microsoft.com/office/drawing/2014/main" id="{9E52FA6B-B608-9840-9D29-C597F6B5166F}"/>
              </a:ext>
            </a:extLst>
          </p:cNvPr>
          <p:cNvSpPr txBox="1">
            <a:spLocks/>
          </p:cNvSpPr>
          <p:nvPr/>
        </p:nvSpPr>
        <p:spPr>
          <a:xfrm>
            <a:off x="4549847" y="2893502"/>
            <a:ext cx="864520" cy="3125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877"/>
              </a:spcBef>
              <a:spcAft>
                <a:spcPts val="263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Kirken er mer</a:t>
            </a:r>
            <a:br>
              <a:rPr kumimoji="0" lang="nb-NO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 flere</a:t>
            </a:r>
          </a:p>
        </p:txBody>
      </p:sp>
      <p:sp>
        <p:nvSpPr>
          <p:cNvPr id="72" name="Plassholder for tekst 2">
            <a:extLst>
              <a:ext uri="{FF2B5EF4-FFF2-40B4-BE49-F238E27FC236}">
                <a16:creationId xmlns:a16="http://schemas.microsoft.com/office/drawing/2014/main" id="{F9BF4CB8-B85B-DF41-86B6-EF5B4693544E}"/>
              </a:ext>
            </a:extLst>
          </p:cNvPr>
          <p:cNvSpPr txBox="1">
            <a:spLocks/>
          </p:cNvSpPr>
          <p:nvPr/>
        </p:nvSpPr>
        <p:spPr>
          <a:xfrm>
            <a:off x="629066" y="3657842"/>
            <a:ext cx="998776" cy="3970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877"/>
              </a:spcBef>
              <a:spcAft>
                <a:spcPts val="263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000" b="1" i="0" u="none" strike="noStrike" kern="1200" cap="none" spc="0" normalizeH="0" baseline="0" noProof="0" dirty="0">
                <a:ln>
                  <a:noFill/>
                </a:ln>
                <a:solidFill>
                  <a:srgbClr val="EBE6D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Kirken for</a:t>
            </a:r>
            <a:br>
              <a:rPr kumimoji="0" lang="nb-NO" sz="1000" b="1" i="0" u="none" strike="noStrike" kern="1200" cap="none" spc="0" normalizeH="0" baseline="0" noProof="0" dirty="0">
                <a:ln>
                  <a:noFill/>
                </a:ln>
                <a:solidFill>
                  <a:srgbClr val="EBE6D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1000" b="1" i="0" u="none" strike="noStrike" kern="1200" cap="none" spc="0" normalizeH="0" baseline="0" noProof="0" dirty="0">
                <a:ln>
                  <a:noFill/>
                </a:ln>
                <a:solidFill>
                  <a:srgbClr val="EBE6D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den enkelte</a:t>
            </a:r>
          </a:p>
        </p:txBody>
      </p:sp>
      <p:sp>
        <p:nvSpPr>
          <p:cNvPr id="74" name="Plassholder for tekst 2">
            <a:extLst>
              <a:ext uri="{FF2B5EF4-FFF2-40B4-BE49-F238E27FC236}">
                <a16:creationId xmlns:a16="http://schemas.microsoft.com/office/drawing/2014/main" id="{41895038-0B5C-C445-B669-C2A3DEA9B60E}"/>
              </a:ext>
            </a:extLst>
          </p:cNvPr>
          <p:cNvSpPr txBox="1">
            <a:spLocks/>
          </p:cNvSpPr>
          <p:nvPr/>
        </p:nvSpPr>
        <p:spPr>
          <a:xfrm>
            <a:off x="625435" y="4257280"/>
            <a:ext cx="998776" cy="3970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877"/>
              </a:spcBef>
              <a:spcAft>
                <a:spcPts val="263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000" b="1" i="0" u="none" strike="noStrike" kern="1200" cap="none" spc="0" normalizeH="0" baseline="0" noProof="0" dirty="0">
                <a:ln>
                  <a:noFill/>
                </a:ln>
                <a:solidFill>
                  <a:srgbClr val="EBE6D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Kirken</a:t>
            </a:r>
            <a:r>
              <a:rPr kumimoji="0" lang="nb-NO" sz="1050" b="1" i="0" u="none" strike="noStrike" kern="1200" cap="none" spc="0" normalizeH="0" baseline="0" noProof="0" dirty="0">
                <a:ln>
                  <a:noFill/>
                </a:ln>
                <a:solidFill>
                  <a:srgbClr val="EBE6D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br>
              <a:rPr kumimoji="0" lang="nb-NO" sz="1050" b="1" i="0" u="none" strike="noStrike" kern="1200" cap="none" spc="0" normalizeH="0" baseline="0" noProof="0" dirty="0">
                <a:ln>
                  <a:noFill/>
                </a:ln>
                <a:solidFill>
                  <a:srgbClr val="EBE6D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1050" b="1" i="0" u="none" strike="noStrike" kern="1200" cap="none" spc="0" normalizeH="0" baseline="0" noProof="0" dirty="0">
                <a:ln>
                  <a:noFill/>
                </a:ln>
                <a:solidFill>
                  <a:srgbClr val="EBE6D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 </a:t>
            </a:r>
            <a:r>
              <a:rPr kumimoji="0" lang="nb-NO" sz="1000" b="1" i="0" u="none" strike="noStrike" kern="1200" cap="none" spc="0" normalizeH="0" baseline="0" noProof="0" dirty="0">
                <a:ln>
                  <a:noFill/>
                </a:ln>
                <a:solidFill>
                  <a:srgbClr val="EBE6D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samfunnet</a:t>
            </a:r>
          </a:p>
        </p:txBody>
      </p:sp>
      <p:sp>
        <p:nvSpPr>
          <p:cNvPr id="77" name="Plassholder for tekst 2">
            <a:extLst>
              <a:ext uri="{FF2B5EF4-FFF2-40B4-BE49-F238E27FC236}">
                <a16:creationId xmlns:a16="http://schemas.microsoft.com/office/drawing/2014/main" id="{506D1089-3C59-7043-B9C5-15B83CA94964}"/>
              </a:ext>
            </a:extLst>
          </p:cNvPr>
          <p:cNvSpPr txBox="1">
            <a:spLocks/>
          </p:cNvSpPr>
          <p:nvPr/>
        </p:nvSpPr>
        <p:spPr>
          <a:xfrm>
            <a:off x="628784" y="5096709"/>
            <a:ext cx="998776" cy="3970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877"/>
              </a:spcBef>
              <a:spcAft>
                <a:spcPts val="263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000" b="1" i="0" u="none" strike="noStrike" kern="1200" cap="none" spc="0" normalizeH="0" baseline="0" noProof="0" dirty="0">
                <a:ln>
                  <a:noFill/>
                </a:ln>
                <a:solidFill>
                  <a:srgbClr val="EBE6D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Kirken som</a:t>
            </a:r>
            <a:br>
              <a:rPr kumimoji="0" lang="nb-NO" sz="1000" b="1" i="0" u="none" strike="noStrike" kern="1200" cap="none" spc="0" normalizeH="0" baseline="0" noProof="0" dirty="0">
                <a:ln>
                  <a:noFill/>
                </a:ln>
                <a:solidFill>
                  <a:srgbClr val="EBE6D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1000" b="1" i="0" u="none" strike="noStrike" kern="1200" cap="none" spc="0" normalizeH="0" baseline="0" noProof="0" dirty="0">
                <a:ln>
                  <a:noFill/>
                </a:ln>
                <a:solidFill>
                  <a:srgbClr val="EBE6D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organisasjon</a:t>
            </a:r>
          </a:p>
        </p:txBody>
      </p:sp>
      <p:sp>
        <p:nvSpPr>
          <p:cNvPr id="79" name="Plassholder for tekst 2">
            <a:extLst>
              <a:ext uri="{FF2B5EF4-FFF2-40B4-BE49-F238E27FC236}">
                <a16:creationId xmlns:a16="http://schemas.microsoft.com/office/drawing/2014/main" id="{8B66896D-B02D-D44D-B7E5-5DF97A3AEAEB}"/>
              </a:ext>
            </a:extLst>
          </p:cNvPr>
          <p:cNvSpPr txBox="1">
            <a:spLocks/>
          </p:cNvSpPr>
          <p:nvPr/>
        </p:nvSpPr>
        <p:spPr>
          <a:xfrm>
            <a:off x="253967" y="229671"/>
            <a:ext cx="1370244" cy="4083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877"/>
              </a:spcBef>
              <a:spcAft>
                <a:spcPts val="263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Den norske kirke</a:t>
            </a:r>
            <a:b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strategi for 2022–2029</a:t>
            </a: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8527633C-79A8-7E6A-0185-44306FD4266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21329" y="1242782"/>
            <a:ext cx="3120290" cy="294059"/>
          </a:xfrm>
          <a:prstGeom prst="rect">
            <a:avLst/>
          </a:prstGeom>
        </p:spPr>
      </p:pic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643ACFE-CA16-82A1-9FF0-0582EE2B8430}"/>
              </a:ext>
            </a:extLst>
          </p:cNvPr>
          <p:cNvSpPr txBox="1">
            <a:spLocks/>
          </p:cNvSpPr>
          <p:nvPr/>
        </p:nvSpPr>
        <p:spPr>
          <a:xfrm>
            <a:off x="436779" y="1823077"/>
            <a:ext cx="3215485" cy="6054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877"/>
              </a:spcBef>
              <a:spcAft>
                <a:spcPts val="263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05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Den norske kirke er en bekjennende, åpen, tjenende og misjonerende folkekirke, som vitner i ord og gjerning om frelse, frihet og håp i Jesus Kristus</a:t>
            </a:r>
            <a:r>
              <a:rPr kumimoji="0" lang="nb-NO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75C2D7D2-5F4C-93ED-53B5-B68941B5D6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408323"/>
              </p:ext>
            </p:extLst>
          </p:nvPr>
        </p:nvGraphicFramePr>
        <p:xfrm>
          <a:off x="5945007" y="1364540"/>
          <a:ext cx="5896488" cy="4523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8244">
                  <a:extLst>
                    <a:ext uri="{9D8B030D-6E8A-4147-A177-3AD203B41FA5}">
                      <a16:colId xmlns:a16="http://schemas.microsoft.com/office/drawing/2014/main" val="2594243538"/>
                    </a:ext>
                  </a:extLst>
                </a:gridCol>
                <a:gridCol w="2948244">
                  <a:extLst>
                    <a:ext uri="{9D8B030D-6E8A-4147-A177-3AD203B41FA5}">
                      <a16:colId xmlns:a16="http://schemas.microsoft.com/office/drawing/2014/main" val="629958251"/>
                    </a:ext>
                  </a:extLst>
                </a:gridCol>
              </a:tblGrid>
              <a:tr h="524025">
                <a:tc>
                  <a:txBody>
                    <a:bodyPr/>
                    <a:lstStyle/>
                    <a:p>
                      <a:r>
                        <a:rPr lang="nb-NO" sz="1200" dirty="0"/>
                        <a:t>Forkynne evangeliet til mennesker gjennom livet</a:t>
                      </a:r>
                    </a:p>
                  </a:txBody>
                  <a:tcPr>
                    <a:solidFill>
                      <a:srgbClr val="B2E99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Gi tilhørighet og skape gode møteplasser og fellesskap</a:t>
                      </a:r>
                    </a:p>
                  </a:txBody>
                  <a:tcPr>
                    <a:solidFill>
                      <a:srgbClr val="B2E9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607973"/>
                  </a:ext>
                </a:extLst>
              </a:tr>
              <a:tr h="1685044">
                <a:tc>
                  <a:txBody>
                    <a:bodyPr/>
                    <a:lstStyle/>
                    <a:p>
                      <a:r>
                        <a:rPr kumimoji="0" lang="nb-NO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For Voksen innebærer dette:</a:t>
                      </a:r>
                    </a:p>
                    <a:p>
                      <a:r>
                        <a:rPr kumimoji="0" lang="nb-NO" sz="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At vi skal våge tro</a:t>
                      </a:r>
                    </a:p>
                    <a:p>
                      <a:endParaRPr kumimoji="0" lang="nb-NO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  <a:p>
                      <a:r>
                        <a:rPr kumimoji="0" lang="nb-NO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Derfor vil vi i Voksen menighet: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nb-NO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Skape gudstjenester og trosformidlingsarenaer som er tilgjengelig for alle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nb-NO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Fortsette vår misjonsavtale med NMS sitt arbeid i Midtøsten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Bruke plan for samlet virksomhet i soknet som et aktivt arbeidsredskap for å sikre at det samlede aktivitetstilbudet for barn og unge er godt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kumimoji="0" lang="nb-NO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endParaRPr kumimoji="0" lang="nb-NO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9F4C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nb-NO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For Voksen innebærer dette:</a:t>
                      </a:r>
                    </a:p>
                    <a:p>
                      <a:pPr marL="0" algn="l" defTabSz="914400" rtl="0" eaLnBrk="1" latinLnBrk="0" hangingPunct="1"/>
                      <a:r>
                        <a:rPr kumimoji="0" lang="nb-NO" sz="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At vi skal fortsette å bygge fellesskap</a:t>
                      </a:r>
                    </a:p>
                    <a:p>
                      <a:pPr marL="0" algn="l" defTabSz="914400" rtl="0" eaLnBrk="1" latinLnBrk="0" hangingPunct="1"/>
                      <a:endParaRPr kumimoji="0" lang="nb-NO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kumimoji="0" lang="nb-NO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Derfor vil vi i Voksen menighet: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nb-NO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Engasjere konfirmantforeldre for å inkludere dem i menigheten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nb-NO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Utvikle onsdagskveldene til et møtested på tvers av generasjoner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nb-NO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Bli et møtested også for mennesker vi ikke så ofte ser i kirken vår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nb-NO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Revitalisere hvordan vi rekrutterer, utfordrer og ivaretar frivillige</a:t>
                      </a:r>
                    </a:p>
                    <a:p>
                      <a:pPr marL="171450" indent="-171450" algn="l" defTabSz="914400" rtl="0" eaLnBrk="1" latinLnBrk="0" hangingPunct="1">
                        <a:buFontTx/>
                        <a:buChar char="-"/>
                      </a:pPr>
                      <a:endParaRPr kumimoji="0" lang="nb-NO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9F4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867555"/>
                  </a:ext>
                </a:extLst>
              </a:tr>
              <a:tr h="51625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b-NO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Bidra til å virkeliggjøre bærekraftsmålene</a:t>
                      </a:r>
                    </a:p>
                  </a:txBody>
                  <a:tcPr>
                    <a:solidFill>
                      <a:srgbClr val="E9D7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b-NO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Motvirke utenforskap og utforske nye måter å være kirke på</a:t>
                      </a:r>
                    </a:p>
                  </a:txBody>
                  <a:tcPr>
                    <a:solidFill>
                      <a:srgbClr val="E9D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948132"/>
                  </a:ext>
                </a:extLst>
              </a:tr>
              <a:tr h="139059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nb-NO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For Voksen innebærer dette:</a:t>
                      </a:r>
                    </a:p>
                    <a:p>
                      <a:pPr marL="0" algn="l" defTabSz="914400" rtl="0" eaLnBrk="1" latinLnBrk="0" hangingPunct="1"/>
                      <a:r>
                        <a:rPr kumimoji="0" lang="nb-NO" sz="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Vekst i Voksen og verden</a:t>
                      </a:r>
                    </a:p>
                    <a:p>
                      <a:pPr marL="0" algn="l" defTabSz="914400" rtl="0" eaLnBrk="1" latinLnBrk="0" hangingPunct="1"/>
                      <a:endParaRPr kumimoji="0" lang="nb-NO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kumimoji="0" lang="nb-NO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Derfor vil vi i Voksen menighet: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nb-NO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Gjøre menigheten kjent med FNs </a:t>
                      </a:r>
                      <a:r>
                        <a:rPr kumimoji="0" lang="nb-NO" sz="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bærekraftsmål</a:t>
                      </a:r>
                      <a:endParaRPr kumimoji="0" lang="nb-NO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nb-NO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Bidra til kunnskap og engasjement rundt klima og miljø</a:t>
                      </a:r>
                    </a:p>
                  </a:txBody>
                  <a:tcPr>
                    <a:solidFill>
                      <a:srgbClr val="F4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nb-NO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For Voksen innebærer dette:</a:t>
                      </a:r>
                    </a:p>
                    <a:p>
                      <a:pPr marL="0" algn="l" defTabSz="914400" rtl="0" eaLnBrk="1" latinLnBrk="0" hangingPunct="1"/>
                      <a:r>
                        <a:rPr kumimoji="0" lang="nb-NO" sz="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At vi skal dele nåde</a:t>
                      </a:r>
                    </a:p>
                    <a:p>
                      <a:pPr marL="0" algn="l" defTabSz="914400" rtl="0" eaLnBrk="1" latinLnBrk="0" hangingPunct="1"/>
                      <a:endParaRPr kumimoji="0" lang="nb-NO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kumimoji="0" lang="nb-NO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Derfor vil vi i Voksen menighet: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Finne måter for å sikre at alle som kommer til aktivitetene våre føler seg inkluderte i hele menighetsfellesskapet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Åpne for mer samarbeid i bydelen for å få kontakt med barn og unge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Åpne for mer samarbeid på tvers av menighetsgrensene for å motvirke utenforskap og ensomhet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Bli kjent med de to andre menighetene som benytter Voksen kirke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nb-NO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kumimoji="0" lang="nb-NO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4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642704"/>
                  </a:ext>
                </a:extLst>
              </a:tr>
            </a:tbl>
          </a:graphicData>
        </a:graphic>
      </p:graphicFrame>
      <p:pic>
        <p:nvPicPr>
          <p:cNvPr id="10" name="Bilde 9" descr="Et bilde som inneholder skjermbilde, Grafikk, tekst, Font&#10;&#10;Automatisk generert beskrivelse">
            <a:extLst>
              <a:ext uri="{FF2B5EF4-FFF2-40B4-BE49-F238E27FC236}">
                <a16:creationId xmlns:a16="http://schemas.microsoft.com/office/drawing/2014/main" id="{2025C87B-0203-B49A-A285-84B0AB9AA34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774807" y="252935"/>
            <a:ext cx="956284" cy="1007610"/>
          </a:xfrm>
          <a:prstGeom prst="rect">
            <a:avLst/>
          </a:prstGeom>
        </p:spPr>
      </p:pic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F85AFF4D-B51E-2C9B-B615-8EF4E6DAF663}"/>
              </a:ext>
            </a:extLst>
          </p:cNvPr>
          <p:cNvSpPr txBox="1">
            <a:spLocks/>
          </p:cNvSpPr>
          <p:nvPr/>
        </p:nvSpPr>
        <p:spPr>
          <a:xfrm>
            <a:off x="7360175" y="743331"/>
            <a:ext cx="3693323" cy="4642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877"/>
              </a:spcBef>
              <a:spcAft>
                <a:spcPts val="263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Bygge fellesskap, dele nåde, våge tro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A6525EA8-1D38-63C9-229C-67B393316F1D}"/>
              </a:ext>
            </a:extLst>
          </p:cNvPr>
          <p:cNvSpPr txBox="1"/>
          <p:nvPr/>
        </p:nvSpPr>
        <p:spPr>
          <a:xfrm>
            <a:off x="7934295" y="256828"/>
            <a:ext cx="383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1" i="1" u="none" strike="noStrike" kern="1200" cap="none" spc="0" normalizeH="0" baseline="0" noProof="0" dirty="0">
                <a:ln>
                  <a:noFill/>
                </a:ln>
                <a:solidFill>
                  <a:srgbClr val="DA0001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ngsanaUPC" panose="020B0502040204020203" pitchFamily="18" charset="-34"/>
              </a:rPr>
              <a:t>Vekst i Voksen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E8D13071-F16A-DB2D-38F2-AA96B93232B1}"/>
              </a:ext>
            </a:extLst>
          </p:cNvPr>
          <p:cNvSpPr/>
          <p:nvPr/>
        </p:nvSpPr>
        <p:spPr>
          <a:xfrm>
            <a:off x="1325638" y="3452181"/>
            <a:ext cx="1479390" cy="596138"/>
          </a:xfrm>
          <a:prstGeom prst="ellipse">
            <a:avLst/>
          </a:prstGeom>
          <a:noFill/>
          <a:ln w="28575">
            <a:solidFill>
              <a:srgbClr val="D90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52D02E9-20E9-59A7-5D80-BD7B00D805BB}"/>
              </a:ext>
            </a:extLst>
          </p:cNvPr>
          <p:cNvSpPr/>
          <p:nvPr/>
        </p:nvSpPr>
        <p:spPr>
          <a:xfrm>
            <a:off x="4048940" y="3440770"/>
            <a:ext cx="1514196" cy="672780"/>
          </a:xfrm>
          <a:prstGeom prst="ellipse">
            <a:avLst/>
          </a:prstGeom>
          <a:noFill/>
          <a:ln w="28575">
            <a:solidFill>
              <a:srgbClr val="D90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7FCD01E5-03F8-8A87-F20E-336AAC89A812}"/>
              </a:ext>
            </a:extLst>
          </p:cNvPr>
          <p:cNvSpPr/>
          <p:nvPr/>
        </p:nvSpPr>
        <p:spPr>
          <a:xfrm>
            <a:off x="2622428" y="4171862"/>
            <a:ext cx="1440339" cy="665516"/>
          </a:xfrm>
          <a:prstGeom prst="ellipse">
            <a:avLst/>
          </a:prstGeom>
          <a:noFill/>
          <a:ln w="28575">
            <a:solidFill>
              <a:srgbClr val="D90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F708F303-0502-34E4-A13B-11F065624E41}"/>
              </a:ext>
            </a:extLst>
          </p:cNvPr>
          <p:cNvSpPr/>
          <p:nvPr/>
        </p:nvSpPr>
        <p:spPr>
          <a:xfrm>
            <a:off x="4110514" y="4086197"/>
            <a:ext cx="1336854" cy="819182"/>
          </a:xfrm>
          <a:prstGeom prst="ellipse">
            <a:avLst/>
          </a:prstGeom>
          <a:noFill/>
          <a:ln w="28575">
            <a:solidFill>
              <a:srgbClr val="D90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3388C49D-E68E-986D-C7F9-F7D15A9F559B}"/>
              </a:ext>
            </a:extLst>
          </p:cNvPr>
          <p:cNvSpPr txBox="1"/>
          <p:nvPr/>
        </p:nvSpPr>
        <p:spPr>
          <a:xfrm>
            <a:off x="3407339" y="6030763"/>
            <a:ext cx="206228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/>
              <a:t>= Voksen menighet sine satsningsområder i planperioden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5046E1B1-25F4-F298-1F2B-94418393AE10}"/>
              </a:ext>
            </a:extLst>
          </p:cNvPr>
          <p:cNvSpPr/>
          <p:nvPr/>
        </p:nvSpPr>
        <p:spPr>
          <a:xfrm>
            <a:off x="2662655" y="5965013"/>
            <a:ext cx="744684" cy="369190"/>
          </a:xfrm>
          <a:prstGeom prst="ellipse">
            <a:avLst/>
          </a:prstGeom>
          <a:noFill/>
          <a:ln w="28575">
            <a:solidFill>
              <a:srgbClr val="D90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615E15EC-D3D3-FF70-1E9D-6CA1A1A70A1C}"/>
              </a:ext>
            </a:extLst>
          </p:cNvPr>
          <p:cNvSpPr txBox="1">
            <a:spLocks/>
          </p:cNvSpPr>
          <p:nvPr/>
        </p:nvSpPr>
        <p:spPr>
          <a:xfrm>
            <a:off x="6013942" y="227113"/>
            <a:ext cx="1370244" cy="4083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801929" rtl="0" eaLnBrk="1" latinLnBrk="0" hangingPunct="1">
              <a:lnSpc>
                <a:spcPct val="8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lang="nb-NO" sz="2000" b="0" i="0" kern="120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877"/>
              </a:spcBef>
              <a:spcAft>
                <a:spcPts val="263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Voksen kirke</a:t>
            </a:r>
            <a:b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strategi for 2024–2029</a:t>
            </a: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3F7C3CE7-C734-547A-149A-7FF52102B60C}"/>
              </a:ext>
            </a:extLst>
          </p:cNvPr>
          <p:cNvCxnSpPr/>
          <p:nvPr/>
        </p:nvCxnSpPr>
        <p:spPr>
          <a:xfrm>
            <a:off x="5672892" y="0"/>
            <a:ext cx="66173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52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n norske kirke_ppt mal">
  <a:themeElements>
    <a:clrScheme name="Den norske kirke 1">
      <a:dk1>
        <a:srgbClr val="000000"/>
      </a:dk1>
      <a:lt1>
        <a:srgbClr val="FFFFFF"/>
      </a:lt1>
      <a:dk2>
        <a:srgbClr val="670019"/>
      </a:dk2>
      <a:lt2>
        <a:srgbClr val="EBE6D6"/>
      </a:lt2>
      <a:accent1>
        <a:srgbClr val="D90000"/>
      </a:accent1>
      <a:accent2>
        <a:srgbClr val="D9A605"/>
      </a:accent2>
      <a:accent3>
        <a:srgbClr val="82027E"/>
      </a:accent3>
      <a:accent4>
        <a:srgbClr val="C89BCB"/>
      </a:accent4>
      <a:accent5>
        <a:srgbClr val="4CAB27"/>
      </a:accent5>
      <a:accent6>
        <a:srgbClr val="1D7853"/>
      </a:accent6>
      <a:hlink>
        <a:srgbClr val="D90000"/>
      </a:hlink>
      <a:folHlink>
        <a:srgbClr val="66001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9B7D14E6D2BA1419DFC7A9570E6BE5E" ma:contentTypeVersion="15" ma:contentTypeDescription="Opprett et nytt dokument." ma:contentTypeScope="" ma:versionID="2bba104dd33c22488535f469ce024bb8">
  <xsd:schema xmlns:xsd="http://www.w3.org/2001/XMLSchema" xmlns:xs="http://www.w3.org/2001/XMLSchema" xmlns:p="http://schemas.microsoft.com/office/2006/metadata/properties" xmlns:ns2="183f2415-afee-40c6-a879-2fdafbef771e" xmlns:ns3="56eaad99-2f6e-4f26-91ff-36bdf1eb66eb" targetNamespace="http://schemas.microsoft.com/office/2006/metadata/properties" ma:root="true" ma:fieldsID="ba66af57cd2b552fbb13ae0548974dc1" ns2:_="" ns3:_="">
    <xsd:import namespace="183f2415-afee-40c6-a879-2fdafbef771e"/>
    <xsd:import namespace="56eaad99-2f6e-4f26-91ff-36bdf1eb66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3f2415-afee-40c6-a879-2fdafbef77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Bildemerkelapper" ma:readOnly="false" ma:fieldId="{5cf76f15-5ced-4ddc-b409-7134ff3c332f}" ma:taxonomyMulti="true" ma:sspId="92c3bd9a-26a3-4ee9-bdab-dea0288039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eaad99-2f6e-4f26-91ff-36bdf1eb66e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89fa3e2-d589-4df1-ba83-c98ad7ade31c}" ma:internalName="TaxCatchAll" ma:showField="CatchAllData" ma:web="56eaad99-2f6e-4f26-91ff-36bdf1eb66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6eaad99-2f6e-4f26-91ff-36bdf1eb66eb" xsi:nil="true"/>
    <lcf76f155ced4ddcb4097134ff3c332f xmlns="183f2415-afee-40c6-a879-2fdafbef771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CC08D83-0A25-48EC-8950-217F66651A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3f2415-afee-40c6-a879-2fdafbef771e"/>
    <ds:schemaRef ds:uri="56eaad99-2f6e-4f26-91ff-36bdf1eb66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9A26990-6500-43FD-8CEA-9D9549AA73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2B6E30-5E21-4C88-A4F9-18EDF568DC26}">
  <ds:schemaRefs>
    <ds:schemaRef ds:uri="http://schemas.microsoft.com/office/2006/metadata/properties"/>
    <ds:schemaRef ds:uri="http://schemas.microsoft.com/office/infopath/2007/PartnerControls"/>
    <ds:schemaRef ds:uri="56eaad99-2f6e-4f26-91ff-36bdf1eb66eb"/>
    <ds:schemaRef ds:uri="183f2415-afee-40c6-a879-2fdafbef771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6186</TotalTime>
  <Words>437</Words>
  <Application>Microsoft Office PowerPoint</Application>
  <PresentationFormat>Widescreen</PresentationFormat>
  <Paragraphs>55</Paragraphs>
  <Slides>1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6" baseType="lpstr">
      <vt:lpstr>Arial</vt:lpstr>
      <vt:lpstr>Calibri</vt:lpstr>
      <vt:lpstr>Constantia</vt:lpstr>
      <vt:lpstr>Helvetica</vt:lpstr>
      <vt:lpstr>Den norske kirke_ppt mal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Stine Arntzen Selfors</dc:creator>
  <cp:lastModifiedBy>Stine Arntzen Selfors</cp:lastModifiedBy>
  <cp:revision>6</cp:revision>
  <dcterms:created xsi:type="dcterms:W3CDTF">2024-01-25T10:59:26Z</dcterms:created>
  <dcterms:modified xsi:type="dcterms:W3CDTF">2024-10-11T11:49:54Z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0x01010069B7D14E6D2BA1419DFC7A9570E6BE5E</vt:lpwstr>
  </property>
  <property fmtid="{D5CDD505-2E9C-101B-9397-08002B2CF9AE}" pid="3" name="MediaServiceImageTags">
    <vt:lpwstr/>
  </property>
</Properties>
</file>